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entation.xml" ContentType="application/vnd.openxmlformats-officedocument.presentationml.presentation.mai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76" r:id="rId2"/>
    <p:sldId id="256" r:id="rId3"/>
    <p:sldId id="257" r:id="rId4"/>
    <p:sldId id="258" r:id="rId5"/>
    <p:sldId id="259" r:id="rId6"/>
    <p:sldId id="260" r:id="rId7"/>
    <p:sldId id="261" r:id="rId8"/>
    <p:sldId id="262" r:id="rId9"/>
    <p:sldId id="263" r:id="rId10"/>
    <p:sldId id="264" r:id="rId11"/>
    <p:sldId id="265" r:id="rId12"/>
    <p:sldId id="266" r:id="rId13"/>
    <p:sldId id="267" r:id="rId14"/>
    <p:sldId id="275" r:id="rId15"/>
  </p:sldIdLst>
  <p:sldSz cx="13004800" cy="9753600"/>
  <p:notesSz cx="6858000" cy="9144000"/>
  <p:defaultTextStyle>
    <a:lvl1pPr algn="ctr" defTabSz="584200">
      <a:defRPr sz="3600">
        <a:solidFill>
          <a:srgbClr val="FFFFFF"/>
        </a:solidFill>
        <a:latin typeface="+mn-lt"/>
        <a:ea typeface="+mn-ea"/>
        <a:cs typeface="+mn-cs"/>
        <a:sym typeface="Helvetica Light"/>
      </a:defRPr>
    </a:lvl1pPr>
    <a:lvl2pPr indent="228600" algn="ctr" defTabSz="584200">
      <a:defRPr sz="3600">
        <a:solidFill>
          <a:srgbClr val="FFFFFF"/>
        </a:solidFill>
        <a:latin typeface="+mn-lt"/>
        <a:ea typeface="+mn-ea"/>
        <a:cs typeface="+mn-cs"/>
        <a:sym typeface="Helvetica Light"/>
      </a:defRPr>
    </a:lvl2pPr>
    <a:lvl3pPr indent="457200" algn="ctr" defTabSz="584200">
      <a:defRPr sz="3600">
        <a:solidFill>
          <a:srgbClr val="FFFFFF"/>
        </a:solidFill>
        <a:latin typeface="+mn-lt"/>
        <a:ea typeface="+mn-ea"/>
        <a:cs typeface="+mn-cs"/>
        <a:sym typeface="Helvetica Light"/>
      </a:defRPr>
    </a:lvl3pPr>
    <a:lvl4pPr indent="685800" algn="ctr" defTabSz="584200">
      <a:defRPr sz="3600">
        <a:solidFill>
          <a:srgbClr val="FFFFFF"/>
        </a:solidFill>
        <a:latin typeface="+mn-lt"/>
        <a:ea typeface="+mn-ea"/>
        <a:cs typeface="+mn-cs"/>
        <a:sym typeface="Helvetica Light"/>
      </a:defRPr>
    </a:lvl4pPr>
    <a:lvl5pPr indent="914400" algn="ctr" defTabSz="584200">
      <a:defRPr sz="3600">
        <a:solidFill>
          <a:srgbClr val="FFFFFF"/>
        </a:solidFill>
        <a:latin typeface="+mn-lt"/>
        <a:ea typeface="+mn-ea"/>
        <a:cs typeface="+mn-cs"/>
        <a:sym typeface="Helvetica Light"/>
      </a:defRPr>
    </a:lvl5pPr>
    <a:lvl6pPr indent="1143000" algn="ctr" defTabSz="584200">
      <a:defRPr sz="3600">
        <a:solidFill>
          <a:srgbClr val="FFFFFF"/>
        </a:solidFill>
        <a:latin typeface="+mn-lt"/>
        <a:ea typeface="+mn-ea"/>
        <a:cs typeface="+mn-cs"/>
        <a:sym typeface="Helvetica Light"/>
      </a:defRPr>
    </a:lvl6pPr>
    <a:lvl7pPr indent="1371600" algn="ctr" defTabSz="584200">
      <a:defRPr sz="3600">
        <a:solidFill>
          <a:srgbClr val="FFFFFF"/>
        </a:solidFill>
        <a:latin typeface="+mn-lt"/>
        <a:ea typeface="+mn-ea"/>
        <a:cs typeface="+mn-cs"/>
        <a:sym typeface="Helvetica Light"/>
      </a:defRPr>
    </a:lvl7pPr>
    <a:lvl8pPr indent="1600200" algn="ctr" defTabSz="584200">
      <a:defRPr sz="3600">
        <a:solidFill>
          <a:srgbClr val="FFFFFF"/>
        </a:solidFill>
        <a:latin typeface="+mn-lt"/>
        <a:ea typeface="+mn-ea"/>
        <a:cs typeface="+mn-cs"/>
        <a:sym typeface="Helvetica Light"/>
      </a:defRPr>
    </a:lvl8pPr>
    <a:lvl9pPr indent="1828800" algn="ctr" defTabSz="584200">
      <a:defRPr sz="3600">
        <a:solidFill>
          <a:srgbClr val="FFFFFF"/>
        </a:solidFill>
        <a:latin typeface="+mn-lt"/>
        <a:ea typeface="+mn-ea"/>
        <a:cs typeface="+mn-cs"/>
        <a:sym typeface="Helvetica Light"/>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856" autoAdjust="0"/>
  </p:normalViewPr>
  <p:slideViewPr>
    <p:cSldViewPr>
      <p:cViewPr varScale="1">
        <p:scale>
          <a:sx n="52" d="100"/>
          <a:sy n="52" d="100"/>
        </p:scale>
        <p:origin x="2640" y="200"/>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Shape 15"/>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6" name="Shape 16"/>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958919711"/>
      </p:ext>
    </p:extLst>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prstGeom prst="rect">
            <a:avLst/>
          </a:prstGeom>
        </p:spPr>
        <p:txBody>
          <a:bodyPr/>
          <a:lstStyle/>
          <a:p>
            <a:pPr lvl="0"/>
            <a:endParaRPr/>
          </a:p>
        </p:txBody>
      </p:sp>
      <p:sp>
        <p:nvSpPr>
          <p:cNvPr id="31" name="Shape 31"/>
          <p:cNvSpPr>
            <a:spLocks noGrp="1"/>
          </p:cNvSpPr>
          <p:nvPr>
            <p:ph type="body" sz="quarter" idx="1"/>
          </p:nvPr>
        </p:nvSpPr>
        <p:spPr>
          <a:prstGeom prst="rect">
            <a:avLst/>
          </a:prstGeom>
        </p:spPr>
        <p:txBody>
          <a:bodyPr/>
          <a:lstStyle/>
          <a:p>
            <a:pPr lvl="0" defTabSz="584200">
              <a:lnSpc>
                <a:spcPct val="100000"/>
              </a:lnSpc>
              <a:defRPr sz="1800"/>
            </a:pPr>
            <a:r>
              <a:rPr sz="2200" i="1" dirty="0">
                <a:latin typeface="Arial"/>
                <a:ea typeface="Arial"/>
                <a:cs typeface="Arial"/>
                <a:sym typeface="Arial"/>
              </a:rPr>
              <a:t>Principles of Psychology</a:t>
            </a:r>
            <a:r>
              <a:rPr sz="2200" dirty="0">
                <a:latin typeface="Arial"/>
                <a:ea typeface="Arial"/>
                <a:cs typeface="Arial"/>
                <a:sym typeface="Arial"/>
              </a:rPr>
              <a:t> by William James</a:t>
            </a:r>
          </a:p>
        </p:txBody>
      </p:sp>
    </p:spTree>
    <p:extLst>
      <p:ext uri="{BB962C8B-B14F-4D97-AF65-F5344CB8AC3E}">
        <p14:creationId xmlns:p14="http://schemas.microsoft.com/office/powerpoint/2010/main" val="3493515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4"/>
          <p:cNvSpPr>
            <a:spLocks noGrp="1" noRot="1" noChangeAspect="1"/>
          </p:cNvSpPr>
          <p:nvPr>
            <p:ph type="sldImg"/>
          </p:nvPr>
        </p:nvSpPr>
        <p:spPr>
          <a:prstGeom prst="rect">
            <a:avLst/>
          </a:prstGeom>
        </p:spPr>
        <p:txBody>
          <a:bodyPr/>
          <a:lstStyle/>
          <a:p>
            <a:pPr lvl="0"/>
            <a:endParaRPr/>
          </a:p>
        </p:txBody>
      </p:sp>
      <p:sp>
        <p:nvSpPr>
          <p:cNvPr id="25" name="Shape 25"/>
          <p:cNvSpPr>
            <a:spLocks noGrp="1"/>
          </p:cNvSpPr>
          <p:nvPr>
            <p:ph type="body" sz="quarter" idx="1"/>
          </p:nvPr>
        </p:nvSpPr>
        <p:spPr>
          <a:prstGeom prst="rect">
            <a:avLst/>
          </a:prstGeom>
        </p:spPr>
        <p:txBody>
          <a:bodyPr/>
          <a:lstStyle>
            <a:lvl1pPr>
              <a:lnSpc>
                <a:spcPct val="100000"/>
              </a:lnSpc>
              <a:defRPr sz="1200">
                <a:latin typeface="Helvetica"/>
                <a:ea typeface="Helvetica"/>
                <a:cs typeface="Helvetica"/>
                <a:sym typeface="Helvetica"/>
              </a:defRPr>
            </a:lvl1pPr>
          </a:lstStyle>
          <a:p>
            <a:pPr lvl="0">
              <a:defRPr sz="1800"/>
            </a:pPr>
            <a:r>
              <a:rPr lang="en-US" sz="1200" dirty="0"/>
              <a:t>We will see this Nature v Nurture debate throughout this class.</a:t>
            </a:r>
            <a:r>
              <a:rPr lang="en-US" sz="1200" baseline="0" dirty="0"/>
              <a:t>  Personality and intelligence  </a:t>
            </a:r>
            <a:endParaRPr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noRot="1" noChangeAspect="1"/>
          </p:cNvSpPr>
          <p:nvPr>
            <p:ph type="sldImg"/>
          </p:nvPr>
        </p:nvSpPr>
        <p:spPr>
          <a:prstGeom prst="rect">
            <a:avLst/>
          </a:prstGeom>
        </p:spPr>
        <p:txBody>
          <a:bodyPr/>
          <a:lstStyle/>
          <a:p>
            <a:pPr lvl="0"/>
            <a:endParaRPr/>
          </a:p>
        </p:txBody>
      </p:sp>
      <p:sp>
        <p:nvSpPr>
          <p:cNvPr id="37" name="Shape 37"/>
          <p:cNvSpPr>
            <a:spLocks noGrp="1"/>
          </p:cNvSpPr>
          <p:nvPr>
            <p:ph type="body" sz="quarter" idx="1"/>
          </p:nvPr>
        </p:nvSpPr>
        <p:spPr>
          <a:prstGeom prst="rect">
            <a:avLst/>
          </a:prstGeom>
        </p:spPr>
        <p:txBody>
          <a:bodyPr/>
          <a:lstStyle/>
          <a:p>
            <a:pPr lvl="0">
              <a:lnSpc>
                <a:spcPct val="100000"/>
              </a:lnSpc>
              <a:defRPr sz="1800"/>
            </a:pPr>
            <a:r>
              <a:rPr sz="1600">
                <a:latin typeface="Helvetica"/>
                <a:ea typeface="Helvetica"/>
                <a:cs typeface="Helvetica"/>
                <a:sym typeface="Helvetica"/>
              </a:rPr>
              <a:t>Biological -They have shown that certain parts of the brain are highly active when listening to music, or other parts are active when solving math problems.</a:t>
            </a:r>
          </a:p>
          <a:p>
            <a:pPr lvl="0">
              <a:lnSpc>
                <a:spcPct val="100000"/>
              </a:lnSpc>
              <a:defRPr sz="1800"/>
            </a:pPr>
            <a:r>
              <a:rPr sz="1600">
                <a:latin typeface="Helvetica"/>
                <a:ea typeface="Helvetica"/>
                <a:cs typeface="Helvetica"/>
                <a:sym typeface="Helvetica"/>
              </a:rPr>
              <a:t>	- A Biopsychologist might explain a person’s tendency to be extroverted as caused by genes inherited from their parents and genes’ effects on the abundance of certain neurotransmitters in the brain.  It is one of the fastest growing fields in psychology because of all the latest discoveries about how the brain works.</a:t>
            </a:r>
          </a:p>
          <a:p>
            <a:pPr lvl="0">
              <a:lnSpc>
                <a:spcPct val="100000"/>
              </a:lnSpc>
              <a:defRPr sz="1800"/>
            </a:pPr>
            <a:endParaRPr sz="1600">
              <a:latin typeface="Helvetica"/>
              <a:ea typeface="Helvetica"/>
              <a:cs typeface="Helvetica"/>
              <a:sym typeface="Helvetica"/>
            </a:endParaRPr>
          </a:p>
          <a:p>
            <a:pPr lvl="0">
              <a:lnSpc>
                <a:spcPct val="100000"/>
              </a:lnSpc>
              <a:defRPr sz="1800"/>
            </a:pPr>
            <a:r>
              <a:rPr sz="1600">
                <a:latin typeface="Helvetica"/>
                <a:ea typeface="Helvetica"/>
                <a:cs typeface="Helvetica"/>
                <a:sym typeface="Helvetica"/>
              </a:rPr>
              <a:t>Evolutionary (Darwinian) Perspective - Looks for psychological traits that might be advantageous for survival - these traits would be passed down from parents to the next generation.   </a:t>
            </a:r>
          </a:p>
          <a:p>
            <a:pPr lvl="0">
              <a:lnSpc>
                <a:spcPct val="100000"/>
              </a:lnSpc>
              <a:defRPr sz="1800"/>
            </a:pPr>
            <a:r>
              <a:rPr sz="1600">
                <a:latin typeface="Helvetica"/>
                <a:ea typeface="Helvetica"/>
                <a:cs typeface="Helvetica"/>
                <a:sym typeface="Helvetica"/>
              </a:rPr>
              <a:t>--- They might explain a person’s tendency to be extroverted as a survival advantage.  If a person is outgoing, they might make friends and allies.  These connections could improve the individual’s chances for survival, which increases the person’s chances for passing this trait for extroversion down to his or her children.</a:t>
            </a:r>
          </a:p>
          <a:p>
            <a:pPr lvl="0">
              <a:lnSpc>
                <a:spcPct val="100000"/>
              </a:lnSpc>
              <a:defRPr sz="1800"/>
            </a:pPr>
            <a:endParaRPr sz="1600">
              <a:latin typeface="Helvetica"/>
              <a:ea typeface="Helvetica"/>
              <a:cs typeface="Helvetica"/>
              <a:sym typeface="Helvetic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prstGeom prst="rect">
            <a:avLst/>
          </a:prstGeom>
        </p:spPr>
        <p:txBody>
          <a:bodyPr/>
          <a:lstStyle/>
          <a:p>
            <a:pPr lvl="0"/>
            <a:endParaRPr/>
          </a:p>
        </p:txBody>
      </p:sp>
      <p:sp>
        <p:nvSpPr>
          <p:cNvPr id="49" name="Shape 49"/>
          <p:cNvSpPr>
            <a:spLocks noGrp="1"/>
          </p:cNvSpPr>
          <p:nvPr>
            <p:ph type="body" sz="quarter" idx="1"/>
          </p:nvPr>
        </p:nvSpPr>
        <p:spPr>
          <a:prstGeom prst="rect">
            <a:avLst/>
          </a:prstGeom>
        </p:spPr>
        <p:txBody>
          <a:bodyPr/>
          <a:lstStyle/>
          <a:p>
            <a:pPr lvl="0">
              <a:lnSpc>
                <a:spcPct val="100000"/>
              </a:lnSpc>
              <a:defRPr sz="1800"/>
            </a:pPr>
            <a:r>
              <a:rPr sz="1500">
                <a:latin typeface="Helvetica"/>
                <a:ea typeface="Helvetica"/>
                <a:cs typeface="Helvetica"/>
                <a:sym typeface="Helvetica"/>
              </a:rPr>
              <a:t>As previously described - the unconscious mind - Unconscious motives motivate our behavior.  So - obviously they believe to understand human thought and behavior, we must examine our unconscious mind through dream analysis, word association and other techniques.  Psychoanalytic psychologist ming explain that an introverted person avoids social situation because of a repressed (or forgotten) or memory of trauma in childhood  involving a social situation  (may be they were publicly humiliated or embarrassed at school or a party) but doesn’t consciously remember.</a:t>
            </a:r>
          </a:p>
          <a:p>
            <a:pPr lvl="0">
              <a:lnSpc>
                <a:spcPct val="100000"/>
              </a:lnSpc>
              <a:defRPr sz="1800"/>
            </a:pPr>
            <a:endParaRPr sz="1500">
              <a:latin typeface="Helvetica"/>
              <a:ea typeface="Helvetica"/>
              <a:cs typeface="Helvetica"/>
              <a:sym typeface="Helvetica"/>
            </a:endParaRPr>
          </a:p>
          <a:p>
            <a:pPr lvl="0">
              <a:lnSpc>
                <a:spcPct val="100000"/>
              </a:lnSpc>
              <a:defRPr sz="1800"/>
            </a:pPr>
            <a:r>
              <a:rPr sz="1500">
                <a:latin typeface="Helvetica"/>
                <a:ea typeface="Helvetica"/>
                <a:cs typeface="Helvetica"/>
                <a:sym typeface="Helvetica"/>
              </a:rPr>
              <a:t>Behaviorism - Founded by who?  Explain human thought &amp; behavior in terms of conditioning.  They see all people’s behavior as a result of their environment.  You think you have free will, however everything you do is a result of positive and negative reinforcement.  </a:t>
            </a:r>
          </a:p>
          <a:p>
            <a:pPr lvl="0">
              <a:lnSpc>
                <a:spcPct val="100000"/>
              </a:lnSpc>
              <a:defRPr sz="1800"/>
            </a:pPr>
            <a:r>
              <a:rPr sz="1500">
                <a:latin typeface="Helvetica"/>
                <a:ea typeface="Helvetica"/>
                <a:cs typeface="Helvetica"/>
                <a:sym typeface="Helvetica"/>
              </a:rPr>
              <a:t>-----A behaviorist might explain a person’s tendency to be extroverted in terms of reward and punishment.  Was the person reward for being outgoing?  Was the person punished for withdrawing from a situation or not interact with others?  A behaviorist would look for environmental conditions that caused an extroverted response in the person.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prstGeom prst="rect">
            <a:avLst/>
          </a:prstGeom>
        </p:spPr>
        <p:txBody>
          <a:bodyPr/>
          <a:lstStyle/>
          <a:p>
            <a:pPr lvl="0"/>
            <a:endParaRPr/>
          </a:p>
        </p:txBody>
      </p:sp>
      <p:sp>
        <p:nvSpPr>
          <p:cNvPr id="60" name="Shape 60"/>
          <p:cNvSpPr>
            <a:spLocks noGrp="1"/>
          </p:cNvSpPr>
          <p:nvPr>
            <p:ph type="body" sz="quarter" idx="1"/>
          </p:nvPr>
        </p:nvSpPr>
        <p:spPr>
          <a:prstGeom prst="rect">
            <a:avLst/>
          </a:prstGeom>
        </p:spPr>
        <p:txBody>
          <a:bodyPr/>
          <a:lstStyle/>
          <a:p>
            <a:pPr lvl="0">
              <a:lnSpc>
                <a:spcPct val="100000"/>
              </a:lnSpc>
              <a:defRPr sz="1800"/>
            </a:pPr>
            <a:r>
              <a:rPr sz="1400" b="1" u="sng">
                <a:latin typeface="Helvetica"/>
                <a:ea typeface="Helvetica"/>
                <a:cs typeface="Helvetica"/>
                <a:sym typeface="Helvetica"/>
              </a:rPr>
              <a:t>Cognitive</a:t>
            </a:r>
            <a:r>
              <a:rPr sz="1400">
                <a:latin typeface="Helvetica"/>
                <a:ea typeface="Helvetica"/>
                <a:cs typeface="Helvetica"/>
                <a:sym typeface="Helvetica"/>
              </a:rPr>
              <a:t> - It’s the way people think.  “They are interested in discovering how people process information in domains ranging from decision making and interpersonal attraction to intelligence testing and group problem solving.” Cognitive psychologists attempt to determine how these components produce complex behaviors such as remembering a fact, naming an object, or writing a word.</a:t>
            </a:r>
          </a:p>
          <a:p>
            <a:pPr lvl="0">
              <a:lnSpc>
                <a:spcPct val="100000"/>
              </a:lnSpc>
              <a:defRPr sz="1800"/>
            </a:pPr>
            <a:r>
              <a:rPr sz="1400">
                <a:latin typeface="Helvetica"/>
                <a:ea typeface="Helvetica"/>
                <a:cs typeface="Helvetica"/>
                <a:sym typeface="Helvetica"/>
              </a:rPr>
              <a:t>---A cognitive psychologist might explain a person’s tendency to be extroverted in terms of how he or she interprets social situations.  Does the individual interpret others’ offers for conversation as an important ways to get to know someone or important for his or her own life in some way?  To cognitive psychologist, an extroverted person sees the world in such a way that being outgoing makes sense.</a:t>
            </a:r>
          </a:p>
          <a:p>
            <a:pPr lvl="0">
              <a:lnSpc>
                <a:spcPct val="100000"/>
              </a:lnSpc>
              <a:defRPr sz="1800"/>
            </a:pPr>
            <a:endParaRPr sz="1400">
              <a:latin typeface="Helvetica"/>
              <a:ea typeface="Helvetica"/>
              <a:cs typeface="Helvetica"/>
              <a:sym typeface="Helvetica"/>
            </a:endParaRPr>
          </a:p>
          <a:p>
            <a:pPr lvl="0">
              <a:lnSpc>
                <a:spcPct val="100000"/>
              </a:lnSpc>
              <a:defRPr sz="1800"/>
            </a:pPr>
            <a:r>
              <a:rPr sz="1400" b="1" u="sng">
                <a:latin typeface="Helvetica"/>
                <a:ea typeface="Helvetica"/>
                <a:cs typeface="Helvetica"/>
                <a:sym typeface="Helvetica"/>
              </a:rPr>
              <a:t>Humanists</a:t>
            </a:r>
            <a:r>
              <a:rPr sz="1400">
                <a:latin typeface="Helvetica"/>
                <a:ea typeface="Helvetica"/>
                <a:cs typeface="Helvetica"/>
                <a:sym typeface="Helvetica"/>
              </a:rPr>
              <a:t> believe that we choose most of our behaviors and these choices are guided by physiological, emotional, or spiritual needs.  </a:t>
            </a:r>
          </a:p>
          <a:p>
            <a:pPr lvl="0">
              <a:lnSpc>
                <a:spcPct val="100000"/>
              </a:lnSpc>
              <a:defRPr sz="1800"/>
            </a:pPr>
            <a:r>
              <a:rPr sz="1400">
                <a:latin typeface="Helvetica"/>
                <a:ea typeface="Helvetica"/>
                <a:cs typeface="Helvetica"/>
                <a:sym typeface="Helvetica"/>
              </a:rPr>
              <a:t>----A humanistic  psychologist  might explain that an introverted person may choose to limit social contact wit others because he or she finds that social needs are better satisfied by contact with a few close friends rather than large groups.  ------- They are NOT easily tested by the scientific method.  - But some therapist use these ideas in aiding clients overcome obstacles in their life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prstGeom prst="rect">
            <a:avLst/>
          </a:prstGeom>
        </p:spPr>
        <p:txBody>
          <a:bodyPr/>
          <a:lstStyle/>
          <a:p>
            <a:pPr lvl="0"/>
            <a:endParaRPr/>
          </a:p>
        </p:txBody>
      </p:sp>
      <p:sp>
        <p:nvSpPr>
          <p:cNvPr id="70" name="Shape 70"/>
          <p:cNvSpPr>
            <a:spLocks noGrp="1"/>
          </p:cNvSpPr>
          <p:nvPr>
            <p:ph type="body" sz="quarter" idx="1"/>
          </p:nvPr>
        </p:nvSpPr>
        <p:spPr>
          <a:prstGeom prst="rect">
            <a:avLst/>
          </a:prstGeom>
        </p:spPr>
        <p:txBody>
          <a:bodyPr/>
          <a:lstStyle/>
          <a:p>
            <a:pPr lvl="0">
              <a:lnSpc>
                <a:spcPct val="100000"/>
              </a:lnSpc>
              <a:defRPr sz="1800"/>
            </a:pPr>
            <a:r>
              <a:rPr sz="1700" b="1">
                <a:latin typeface="Helvetica"/>
                <a:ea typeface="Helvetica"/>
                <a:cs typeface="Helvetica"/>
                <a:sym typeface="Helvetica"/>
              </a:rPr>
              <a:t>SOCIAL CULT.  </a:t>
            </a:r>
            <a:r>
              <a:rPr sz="1700">
                <a:latin typeface="Helvetica"/>
                <a:ea typeface="Helvetica"/>
                <a:cs typeface="Helvetica"/>
                <a:sym typeface="Helvetica"/>
              </a:rPr>
              <a:t>- describes how our thoughts vary from people living in other cultures.  </a:t>
            </a:r>
          </a:p>
          <a:p>
            <a:pPr lvl="0">
              <a:lnSpc>
                <a:spcPct val="100000"/>
              </a:lnSpc>
              <a:defRPr sz="1800"/>
            </a:pPr>
            <a:r>
              <a:rPr sz="1700" b="1" u="sng">
                <a:latin typeface="Helvetica"/>
                <a:ea typeface="Helvetica"/>
                <a:cs typeface="Helvetica"/>
                <a:sym typeface="Helvetica"/>
              </a:rPr>
              <a:t>Examples:</a:t>
            </a:r>
            <a:r>
              <a:rPr sz="1700">
                <a:latin typeface="Helvetica"/>
                <a:ea typeface="Helvetica"/>
                <a:cs typeface="Helvetica"/>
                <a:sym typeface="Helvetica"/>
              </a:rPr>
              <a:t> How far apart do people in this culture usually stand when they have a conversation?  How often do people touch each other while interacting?  How much value does the culture place on being part of a group vs being an individual.  </a:t>
            </a:r>
          </a:p>
          <a:p>
            <a:pPr lvl="0">
              <a:lnSpc>
                <a:spcPct val="100000"/>
              </a:lnSpc>
              <a:defRPr sz="1800"/>
            </a:pPr>
            <a:r>
              <a:rPr sz="1700">
                <a:latin typeface="Helvetica"/>
                <a:ea typeface="Helvetica"/>
                <a:cs typeface="Helvetica"/>
                <a:sym typeface="Helvetica"/>
              </a:rPr>
              <a:t>---Cultural Norms would be important to a sociocultural psychologist in explaining a person’s extroversion.</a:t>
            </a:r>
          </a:p>
          <a:p>
            <a:pPr lvl="0">
              <a:lnSpc>
                <a:spcPct val="100000"/>
              </a:lnSpc>
              <a:defRPr sz="1800"/>
            </a:pPr>
            <a:endParaRPr sz="1700">
              <a:latin typeface="Helvetica"/>
              <a:ea typeface="Helvetica"/>
              <a:cs typeface="Helvetica"/>
              <a:sym typeface="Helvetica"/>
            </a:endParaRPr>
          </a:p>
          <a:p>
            <a:pPr lvl="0">
              <a:lnSpc>
                <a:spcPct val="100000"/>
              </a:lnSpc>
              <a:defRPr sz="1800"/>
            </a:pPr>
            <a:r>
              <a:rPr sz="1700">
                <a:latin typeface="Helvetica"/>
                <a:ea typeface="Helvetica"/>
                <a:cs typeface="Helvetica"/>
                <a:sym typeface="Helvetica"/>
              </a:rPr>
              <a:t>If you ask psychologists which of these perspectives they most agree with, they might say that each perspective has valid explanations depending on the specific situation.  This is sometimes called ECLECTIC, which claims that no one perspective has all the answers to the variety of human thought and behavior.  Psychologists use various perspectives in their work depending on which point of view fits best with the explanation.  </a:t>
            </a:r>
          </a:p>
          <a:p>
            <a:pPr lvl="0">
              <a:lnSpc>
                <a:spcPct val="100000"/>
              </a:lnSpc>
              <a:defRPr sz="1800"/>
            </a:pPr>
            <a:endParaRPr sz="1700">
              <a:latin typeface="Helvetica"/>
              <a:ea typeface="Helvetica"/>
              <a:cs typeface="Helvetica"/>
              <a:sym typeface="Helvetic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dirty="0"/>
          </a:p>
        </p:txBody>
      </p:sp>
      <p:sp>
        <p:nvSpPr>
          <p:cNvPr id="270" name="Shape 270"/>
          <p:cNvSpPr>
            <a:spLocks noGrp="1"/>
          </p:cNvSpPr>
          <p:nvPr>
            <p:ph type="body" sz="quarter" idx="1"/>
          </p:nvPr>
        </p:nvSpPr>
        <p:spPr>
          <a:prstGeom prst="rect">
            <a:avLst/>
          </a:prstGeom>
        </p:spPr>
        <p:txBody>
          <a:bodyPr/>
          <a:lstStyle/>
          <a:p>
            <a:pPr>
              <a:defRPr sz="3000" b="1"/>
            </a:pPr>
            <a:r>
              <a:rPr u="sng"/>
              <a:t>Day </a:t>
            </a:r>
            <a:r>
              <a:rPr lang="en-US" u="sng" dirty="0"/>
              <a:t>3</a:t>
            </a:r>
            <a:r>
              <a:t> </a:t>
            </a:r>
            <a:r>
              <a:rPr dirty="0"/>
              <a:t>Exit Ticket</a:t>
            </a:r>
          </a:p>
        </p:txBody>
      </p:sp>
    </p:spTree>
    <p:extLst>
      <p:ext uri="{BB962C8B-B14F-4D97-AF65-F5344CB8AC3E}">
        <p14:creationId xmlns:p14="http://schemas.microsoft.com/office/powerpoint/2010/main" val="3265134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D6D6D6"/>
        </a:solidFill>
        <a:effectLst/>
      </p:bgPr>
    </p:bg>
    <p:spTree>
      <p:nvGrpSpPr>
        <p:cNvPr id="1" name=""/>
        <p:cNvGrpSpPr/>
        <p:nvPr/>
      </p:nvGrpSpPr>
      <p:grpSpPr>
        <a:xfrm>
          <a:off x="0" y="0"/>
          <a:ext cx="0" cy="0"/>
          <a:chOff x="0" y="0"/>
          <a:chExt cx="0" cy="0"/>
        </a:xfrm>
      </p:grpSpPr>
      <p:pic>
        <p:nvPicPr>
          <p:cNvPr id="5" name="ModernPortfolio_photo-h.png"/>
          <p:cNvPicPr/>
          <p:nvPr/>
        </p:nvPicPr>
        <p:blipFill>
          <a:blip r:embed="rId2"/>
          <a:stretch>
            <a:fillRect/>
          </a:stretch>
        </p:blipFill>
        <p:spPr>
          <a:xfrm>
            <a:off x="0" y="0"/>
            <a:ext cx="13004800" cy="9753600"/>
          </a:xfrm>
          <a:prstGeom prst="rect">
            <a:avLst/>
          </a:prstGeom>
          <a:ln w="12700">
            <a:miter lim="400000"/>
          </a:ln>
        </p:spPr>
      </p:pic>
      <p:sp>
        <p:nvSpPr>
          <p:cNvPr id="6" name="Shape 6"/>
          <p:cNvSpPr/>
          <p:nvPr/>
        </p:nvSpPr>
        <p:spPr>
          <a:xfrm>
            <a:off x="7543800" y="7975599"/>
            <a:ext cx="1" cy="1422529"/>
          </a:xfrm>
          <a:prstGeom prst="line">
            <a:avLst/>
          </a:prstGeom>
          <a:ln w="12700">
            <a:solidFill>
              <a:srgbClr val="9A9A9A"/>
            </a:solidFill>
            <a:miter lim="400000"/>
          </a:ln>
        </p:spPr>
        <p:txBody>
          <a:bodyPr lIns="0" tIns="0" rIns="0" bIns="0"/>
          <a:lstStyle/>
          <a:p>
            <a:pPr lvl="0" algn="l" defTabSz="457200">
              <a:defRPr sz="1200">
                <a:solidFill>
                  <a:srgbClr val="000000"/>
                </a:solidFill>
                <a:latin typeface="Helvetica"/>
                <a:ea typeface="Helvetica"/>
                <a:cs typeface="Helvetica"/>
                <a:sym typeface="Helvetica"/>
              </a:defRPr>
            </a:pPr>
            <a:endParaRPr/>
          </a:p>
        </p:txBody>
      </p:sp>
      <p:sp>
        <p:nvSpPr>
          <p:cNvPr id="7" name="Shape 7"/>
          <p:cNvSpPr>
            <a:spLocks noGrp="1"/>
          </p:cNvSpPr>
          <p:nvPr>
            <p:ph type="title"/>
          </p:nvPr>
        </p:nvSpPr>
        <p:spPr>
          <a:xfrm>
            <a:off x="1409700" y="7785100"/>
            <a:ext cx="5791200" cy="1701800"/>
          </a:xfrm>
          <a:prstGeom prst="rect">
            <a:avLst/>
          </a:prstGeom>
        </p:spPr>
        <p:txBody>
          <a:bodyPr anchor="ctr"/>
          <a:lstStyle>
            <a:lvl1pPr algn="r">
              <a:defRPr sz="4200" cap="none">
                <a:solidFill>
                  <a:srgbClr val="000000"/>
                </a:solidFill>
                <a:latin typeface="Helvetica Neue Light"/>
                <a:ea typeface="Helvetica Neue Light"/>
                <a:cs typeface="Helvetica Neue Light"/>
                <a:sym typeface="Helvetica Neue Light"/>
              </a:defRPr>
            </a:lvl1pPr>
          </a:lstStyle>
          <a:p>
            <a:pPr lvl="0">
              <a:defRPr sz="1800"/>
            </a:pPr>
            <a:r>
              <a:rPr sz="4200"/>
              <a:t>Title Text</a:t>
            </a:r>
          </a:p>
        </p:txBody>
      </p:sp>
      <p:sp>
        <p:nvSpPr>
          <p:cNvPr id="8" name="Shape 8"/>
          <p:cNvSpPr>
            <a:spLocks noGrp="1"/>
          </p:cNvSpPr>
          <p:nvPr>
            <p:ph type="body" idx="1"/>
          </p:nvPr>
        </p:nvSpPr>
        <p:spPr>
          <a:xfrm>
            <a:off x="7848600" y="8470900"/>
            <a:ext cx="4953000" cy="508000"/>
          </a:xfrm>
          <a:prstGeom prst="rect">
            <a:avLst/>
          </a:prstGeom>
        </p:spPr>
        <p:txBody>
          <a:bodyPr/>
          <a:lstStyle>
            <a:lvl1pPr algn="l">
              <a:buClrTx/>
              <a:defRPr sz="2600">
                <a:solidFill>
                  <a:srgbClr val="A9A9A9"/>
                </a:solidFill>
                <a:latin typeface="Helvetica Neue"/>
                <a:ea typeface="Helvetica Neue"/>
                <a:cs typeface="Helvetica Neue"/>
                <a:sym typeface="Helvetica Neue"/>
              </a:defRPr>
            </a:lvl1pPr>
            <a:lvl2pPr algn="l">
              <a:buClrTx/>
              <a:defRPr sz="2600">
                <a:solidFill>
                  <a:srgbClr val="A9A9A9"/>
                </a:solidFill>
                <a:latin typeface="Helvetica Neue"/>
                <a:ea typeface="Helvetica Neue"/>
                <a:cs typeface="Helvetica Neue"/>
                <a:sym typeface="Helvetica Neue"/>
              </a:defRPr>
            </a:lvl2pPr>
            <a:lvl3pPr algn="l">
              <a:buClrTx/>
              <a:defRPr sz="2600">
                <a:solidFill>
                  <a:srgbClr val="A9A9A9"/>
                </a:solidFill>
                <a:latin typeface="Helvetica Neue"/>
                <a:ea typeface="Helvetica Neue"/>
                <a:cs typeface="Helvetica Neue"/>
                <a:sym typeface="Helvetica Neue"/>
              </a:defRPr>
            </a:lvl3pPr>
            <a:lvl4pPr algn="l">
              <a:buClrTx/>
              <a:defRPr sz="2600">
                <a:solidFill>
                  <a:srgbClr val="A9A9A9"/>
                </a:solidFill>
                <a:latin typeface="Helvetica Neue"/>
                <a:ea typeface="Helvetica Neue"/>
                <a:cs typeface="Helvetica Neue"/>
                <a:sym typeface="Helvetica Neue"/>
              </a:defRPr>
            </a:lvl4pPr>
            <a:lvl5pPr algn="l">
              <a:buClrTx/>
              <a:defRPr sz="2600">
                <a:solidFill>
                  <a:srgbClr val="A9A9A9"/>
                </a:solidFill>
                <a:latin typeface="Helvetica Neue"/>
                <a:ea typeface="Helvetica Neue"/>
                <a:cs typeface="Helvetica Neue"/>
                <a:sym typeface="Helvetica Neue"/>
              </a:defRPr>
            </a:lvl5pPr>
          </a:lstStyle>
          <a:p>
            <a:pPr lvl="0">
              <a:defRPr sz="1800">
                <a:solidFill>
                  <a:srgbClr val="000000"/>
                </a:solidFill>
              </a:defRPr>
            </a:pPr>
            <a:r>
              <a:rPr sz="2600">
                <a:solidFill>
                  <a:srgbClr val="A9A9A9"/>
                </a:solidFill>
              </a:rPr>
              <a:t>Body Level One</a:t>
            </a:r>
          </a:p>
          <a:p>
            <a:pPr lvl="1">
              <a:defRPr sz="1800">
                <a:solidFill>
                  <a:srgbClr val="000000"/>
                </a:solidFill>
              </a:defRPr>
            </a:pPr>
            <a:r>
              <a:rPr sz="2600">
                <a:solidFill>
                  <a:srgbClr val="A9A9A9"/>
                </a:solidFill>
              </a:rPr>
              <a:t>Body Level Two</a:t>
            </a:r>
          </a:p>
          <a:p>
            <a:pPr lvl="2">
              <a:defRPr sz="1800">
                <a:solidFill>
                  <a:srgbClr val="000000"/>
                </a:solidFill>
              </a:defRPr>
            </a:pPr>
            <a:r>
              <a:rPr sz="2600">
                <a:solidFill>
                  <a:srgbClr val="A9A9A9"/>
                </a:solidFill>
              </a:rPr>
              <a:t>Body Level Three</a:t>
            </a:r>
          </a:p>
          <a:p>
            <a:pPr lvl="3">
              <a:defRPr sz="1800">
                <a:solidFill>
                  <a:srgbClr val="000000"/>
                </a:solidFill>
              </a:defRPr>
            </a:pPr>
            <a:r>
              <a:rPr sz="2600">
                <a:solidFill>
                  <a:srgbClr val="A9A9A9"/>
                </a:solidFill>
              </a:rPr>
              <a:t>Body Level Four</a:t>
            </a:r>
          </a:p>
          <a:p>
            <a:pPr lvl="4">
              <a:defRPr sz="1800">
                <a:solidFill>
                  <a:srgbClr val="000000"/>
                </a:solidFill>
              </a:defRPr>
            </a:pPr>
            <a:r>
              <a:rPr sz="2600">
                <a:solidFill>
                  <a:srgbClr val="A9A9A9"/>
                </a:solidFill>
              </a:rP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Title Text</a:t>
            </a:r>
          </a:p>
        </p:txBody>
      </p:sp>
      <p:sp>
        <p:nvSpPr>
          <p:cNvPr id="11" name="Shape 11"/>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Subtitle - Photo">
    <p:spTree>
      <p:nvGrpSpPr>
        <p:cNvPr id="1" name=""/>
        <p:cNvGrpSpPr/>
        <p:nvPr/>
      </p:nvGrpSpPr>
      <p:grpSpPr>
        <a:xfrm>
          <a:off x="0" y="0"/>
          <a:ext cx="0" cy="0"/>
          <a:chOff x="0" y="0"/>
          <a:chExt cx="0" cy="0"/>
        </a:xfrm>
      </p:grpSpPr>
      <p:sp>
        <p:nvSpPr>
          <p:cNvPr id="13" name="Shape 13"/>
          <p:cNvSpPr>
            <a:spLocks noGrp="1"/>
          </p:cNvSpPr>
          <p:nvPr>
            <p:ph type="title"/>
          </p:nvPr>
        </p:nvSpPr>
        <p:spPr>
          <a:xfrm>
            <a:off x="355600" y="6832600"/>
            <a:ext cx="12293600" cy="1257300"/>
          </a:xfrm>
          <a:prstGeom prst="rect">
            <a:avLst/>
          </a:prstGeom>
        </p:spPr>
        <p:txBody>
          <a:bodyPr/>
          <a:lstStyle/>
          <a:p>
            <a:pPr lvl="0">
              <a:defRPr sz="1800" cap="none">
                <a:solidFill>
                  <a:srgbClr val="000000"/>
                </a:solidFill>
              </a:defRPr>
            </a:pPr>
            <a:r>
              <a:rPr sz="7200" cap="all">
                <a:solidFill>
                  <a:srgbClr val="535353"/>
                </a:solidFill>
              </a:rPr>
              <a:t>Title Text</a:t>
            </a:r>
          </a:p>
        </p:txBody>
      </p:sp>
      <p:sp>
        <p:nvSpPr>
          <p:cNvPr id="14" name="Shape 14"/>
          <p:cNvSpPr>
            <a:spLocks noGrp="1"/>
          </p:cNvSpPr>
          <p:nvPr>
            <p:ph type="body" idx="1"/>
          </p:nvPr>
        </p:nvSpPr>
        <p:spPr>
          <a:xfrm>
            <a:off x="355600" y="8077200"/>
            <a:ext cx="12293600" cy="1206500"/>
          </a:xfrm>
          <a:prstGeom prst="rect">
            <a:avLst/>
          </a:prstGeom>
        </p:spPr>
        <p:txBody>
          <a:bodyPr/>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127862"/>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55600" y="2044700"/>
            <a:ext cx="12293600" cy="3238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lvl="0">
              <a:defRPr sz="1800" cap="none">
                <a:solidFill>
                  <a:srgbClr val="000000"/>
                </a:solidFill>
              </a:defRPr>
            </a:pPr>
            <a:r>
              <a:rPr sz="7200" cap="all">
                <a:solidFill>
                  <a:srgbClr val="535353"/>
                </a:solidFill>
              </a:rPr>
              <a:t>Title Text</a:t>
            </a:r>
          </a:p>
        </p:txBody>
      </p:sp>
      <p:sp>
        <p:nvSpPr>
          <p:cNvPr id="3" name="Shape 3"/>
          <p:cNvSpPr>
            <a:spLocks noGrp="1"/>
          </p:cNvSpPr>
          <p:nvPr>
            <p:ph type="body" idx="1"/>
          </p:nvPr>
        </p:nvSpPr>
        <p:spPr>
          <a:xfrm>
            <a:off x="355600" y="5270500"/>
            <a:ext cx="12293600" cy="1295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algn="ctr" defTabSz="584200">
        <a:defRPr sz="7200" cap="all">
          <a:solidFill>
            <a:srgbClr val="535353"/>
          </a:solidFill>
          <a:latin typeface="Gill Sans Light"/>
          <a:ea typeface="Gill Sans Light"/>
          <a:cs typeface="Gill Sans Light"/>
          <a:sym typeface="Gill Sans Light"/>
        </a:defRPr>
      </a:lvl1pPr>
      <a:lvl2pPr indent="228600" algn="ctr" defTabSz="584200">
        <a:defRPr sz="7200" cap="all">
          <a:solidFill>
            <a:srgbClr val="535353"/>
          </a:solidFill>
          <a:latin typeface="Gill Sans Light"/>
          <a:ea typeface="Gill Sans Light"/>
          <a:cs typeface="Gill Sans Light"/>
          <a:sym typeface="Gill Sans Light"/>
        </a:defRPr>
      </a:lvl2pPr>
      <a:lvl3pPr indent="457200" algn="ctr" defTabSz="584200">
        <a:defRPr sz="7200" cap="all">
          <a:solidFill>
            <a:srgbClr val="535353"/>
          </a:solidFill>
          <a:latin typeface="Gill Sans Light"/>
          <a:ea typeface="Gill Sans Light"/>
          <a:cs typeface="Gill Sans Light"/>
          <a:sym typeface="Gill Sans Light"/>
        </a:defRPr>
      </a:lvl3pPr>
      <a:lvl4pPr indent="685800" algn="ctr" defTabSz="584200">
        <a:defRPr sz="7200" cap="all">
          <a:solidFill>
            <a:srgbClr val="535353"/>
          </a:solidFill>
          <a:latin typeface="Gill Sans Light"/>
          <a:ea typeface="Gill Sans Light"/>
          <a:cs typeface="Gill Sans Light"/>
          <a:sym typeface="Gill Sans Light"/>
        </a:defRPr>
      </a:lvl4pPr>
      <a:lvl5pPr indent="914400" algn="ctr" defTabSz="584200">
        <a:defRPr sz="7200" cap="all">
          <a:solidFill>
            <a:srgbClr val="535353"/>
          </a:solidFill>
          <a:latin typeface="Gill Sans Light"/>
          <a:ea typeface="Gill Sans Light"/>
          <a:cs typeface="Gill Sans Light"/>
          <a:sym typeface="Gill Sans Light"/>
        </a:defRPr>
      </a:lvl5pPr>
      <a:lvl6pPr indent="1143000" algn="ctr" defTabSz="584200">
        <a:defRPr sz="7200" cap="all">
          <a:solidFill>
            <a:srgbClr val="535353"/>
          </a:solidFill>
          <a:latin typeface="Gill Sans Light"/>
          <a:ea typeface="Gill Sans Light"/>
          <a:cs typeface="Gill Sans Light"/>
          <a:sym typeface="Gill Sans Light"/>
        </a:defRPr>
      </a:lvl6pPr>
      <a:lvl7pPr indent="1371600" algn="ctr" defTabSz="584200">
        <a:defRPr sz="7200" cap="all">
          <a:solidFill>
            <a:srgbClr val="535353"/>
          </a:solidFill>
          <a:latin typeface="Gill Sans Light"/>
          <a:ea typeface="Gill Sans Light"/>
          <a:cs typeface="Gill Sans Light"/>
          <a:sym typeface="Gill Sans Light"/>
        </a:defRPr>
      </a:lvl7pPr>
      <a:lvl8pPr indent="1600200" algn="ctr" defTabSz="584200">
        <a:defRPr sz="7200" cap="all">
          <a:solidFill>
            <a:srgbClr val="535353"/>
          </a:solidFill>
          <a:latin typeface="Gill Sans Light"/>
          <a:ea typeface="Gill Sans Light"/>
          <a:cs typeface="Gill Sans Light"/>
          <a:sym typeface="Gill Sans Light"/>
        </a:defRPr>
      </a:lvl8pPr>
      <a:lvl9pPr indent="1828800" algn="ctr" defTabSz="584200">
        <a:defRPr sz="7200" cap="all">
          <a:solidFill>
            <a:srgbClr val="535353"/>
          </a:solidFill>
          <a:latin typeface="Gill Sans Light"/>
          <a:ea typeface="Gill Sans Light"/>
          <a:cs typeface="Gill Sans Light"/>
          <a:sym typeface="Gill Sans Light"/>
        </a:defRPr>
      </a:lvl9pPr>
    </p:titleStyle>
    <p:bodyStyle>
      <a:lvl1pPr algn="ctr" defTabSz="584200">
        <a:buClr>
          <a:srgbClr val="535353"/>
        </a:buClr>
        <a:defRPr sz="3800">
          <a:solidFill>
            <a:srgbClr val="535353"/>
          </a:solidFill>
          <a:latin typeface="Gill Sans Light"/>
          <a:ea typeface="Gill Sans Light"/>
          <a:cs typeface="Gill Sans Light"/>
          <a:sym typeface="Gill Sans Light"/>
        </a:defRPr>
      </a:lvl1pPr>
      <a:lvl2pPr algn="ctr" defTabSz="584200">
        <a:buClr>
          <a:srgbClr val="535353"/>
        </a:buClr>
        <a:defRPr sz="3800">
          <a:solidFill>
            <a:srgbClr val="535353"/>
          </a:solidFill>
          <a:latin typeface="Gill Sans Light"/>
          <a:ea typeface="Gill Sans Light"/>
          <a:cs typeface="Gill Sans Light"/>
          <a:sym typeface="Gill Sans Light"/>
        </a:defRPr>
      </a:lvl2pPr>
      <a:lvl3pPr algn="ctr" defTabSz="584200">
        <a:buClr>
          <a:srgbClr val="535353"/>
        </a:buClr>
        <a:defRPr sz="3800">
          <a:solidFill>
            <a:srgbClr val="535353"/>
          </a:solidFill>
          <a:latin typeface="Gill Sans Light"/>
          <a:ea typeface="Gill Sans Light"/>
          <a:cs typeface="Gill Sans Light"/>
          <a:sym typeface="Gill Sans Light"/>
        </a:defRPr>
      </a:lvl3pPr>
      <a:lvl4pPr algn="ctr" defTabSz="584200">
        <a:buClr>
          <a:srgbClr val="535353"/>
        </a:buClr>
        <a:defRPr sz="3800">
          <a:solidFill>
            <a:srgbClr val="535353"/>
          </a:solidFill>
          <a:latin typeface="Gill Sans Light"/>
          <a:ea typeface="Gill Sans Light"/>
          <a:cs typeface="Gill Sans Light"/>
          <a:sym typeface="Gill Sans Light"/>
        </a:defRPr>
      </a:lvl4pPr>
      <a:lvl5pPr algn="ctr" defTabSz="584200">
        <a:buClr>
          <a:srgbClr val="535353"/>
        </a:buClr>
        <a:defRPr sz="3800">
          <a:solidFill>
            <a:srgbClr val="535353"/>
          </a:solidFill>
          <a:latin typeface="Gill Sans Light"/>
          <a:ea typeface="Gill Sans Light"/>
          <a:cs typeface="Gill Sans Light"/>
          <a:sym typeface="Gill Sans Light"/>
        </a:defRPr>
      </a:lvl5pPr>
      <a:lvl6pPr algn="ctr" defTabSz="584200">
        <a:buClr>
          <a:srgbClr val="535353"/>
        </a:buClr>
        <a:defRPr sz="3800">
          <a:solidFill>
            <a:srgbClr val="535353"/>
          </a:solidFill>
          <a:latin typeface="Gill Sans Light"/>
          <a:ea typeface="Gill Sans Light"/>
          <a:cs typeface="Gill Sans Light"/>
          <a:sym typeface="Gill Sans Light"/>
        </a:defRPr>
      </a:lvl6pPr>
      <a:lvl7pPr algn="ctr" defTabSz="584200">
        <a:buClr>
          <a:srgbClr val="535353"/>
        </a:buClr>
        <a:defRPr sz="3800">
          <a:solidFill>
            <a:srgbClr val="535353"/>
          </a:solidFill>
          <a:latin typeface="Gill Sans Light"/>
          <a:ea typeface="Gill Sans Light"/>
          <a:cs typeface="Gill Sans Light"/>
          <a:sym typeface="Gill Sans Light"/>
        </a:defRPr>
      </a:lvl7pPr>
      <a:lvl8pPr algn="ctr" defTabSz="584200">
        <a:buClr>
          <a:srgbClr val="535353"/>
        </a:buClr>
        <a:defRPr sz="3800">
          <a:solidFill>
            <a:srgbClr val="535353"/>
          </a:solidFill>
          <a:latin typeface="Gill Sans Light"/>
          <a:ea typeface="Gill Sans Light"/>
          <a:cs typeface="Gill Sans Light"/>
          <a:sym typeface="Gill Sans Light"/>
        </a:defRPr>
      </a:lvl8pPr>
      <a:lvl9pPr algn="ctr" defTabSz="584200">
        <a:buClr>
          <a:srgbClr val="535353"/>
        </a:buClr>
        <a:defRPr sz="3800">
          <a:solidFill>
            <a:srgbClr val="535353"/>
          </a:solidFill>
          <a:latin typeface="Gill Sans Light"/>
          <a:ea typeface="Gill Sans Light"/>
          <a:cs typeface="Gill Sans Light"/>
          <a:sym typeface="Gill Sans Light"/>
        </a:defRPr>
      </a:lvl9pPr>
    </p:bodyStyle>
    <p:otherStyle>
      <a:lvl1pPr algn="ctr" defTabSz="584200">
        <a:defRPr>
          <a:solidFill>
            <a:schemeClr val="tx1"/>
          </a:solidFill>
          <a:latin typeface="+mn-lt"/>
          <a:ea typeface="+mn-ea"/>
          <a:cs typeface="+mn-cs"/>
          <a:sym typeface="Gill Sans Light"/>
        </a:defRPr>
      </a:lvl1pPr>
      <a:lvl2pPr indent="228600" algn="ctr" defTabSz="584200">
        <a:defRPr>
          <a:solidFill>
            <a:schemeClr val="tx1"/>
          </a:solidFill>
          <a:latin typeface="+mn-lt"/>
          <a:ea typeface="+mn-ea"/>
          <a:cs typeface="+mn-cs"/>
          <a:sym typeface="Gill Sans Light"/>
        </a:defRPr>
      </a:lvl2pPr>
      <a:lvl3pPr indent="457200" algn="ctr" defTabSz="584200">
        <a:defRPr>
          <a:solidFill>
            <a:schemeClr val="tx1"/>
          </a:solidFill>
          <a:latin typeface="+mn-lt"/>
          <a:ea typeface="+mn-ea"/>
          <a:cs typeface="+mn-cs"/>
          <a:sym typeface="Gill Sans Light"/>
        </a:defRPr>
      </a:lvl3pPr>
      <a:lvl4pPr indent="685800" algn="ctr" defTabSz="584200">
        <a:defRPr>
          <a:solidFill>
            <a:schemeClr val="tx1"/>
          </a:solidFill>
          <a:latin typeface="+mn-lt"/>
          <a:ea typeface="+mn-ea"/>
          <a:cs typeface="+mn-cs"/>
          <a:sym typeface="Gill Sans Light"/>
        </a:defRPr>
      </a:lvl4pPr>
      <a:lvl5pPr indent="914400" algn="ctr" defTabSz="584200">
        <a:defRPr>
          <a:solidFill>
            <a:schemeClr val="tx1"/>
          </a:solidFill>
          <a:latin typeface="+mn-lt"/>
          <a:ea typeface="+mn-ea"/>
          <a:cs typeface="+mn-cs"/>
          <a:sym typeface="Gill Sans Light"/>
        </a:defRPr>
      </a:lvl5pPr>
      <a:lvl6pPr indent="1143000" algn="ctr" defTabSz="584200">
        <a:defRPr>
          <a:solidFill>
            <a:schemeClr val="tx1"/>
          </a:solidFill>
          <a:latin typeface="+mn-lt"/>
          <a:ea typeface="+mn-ea"/>
          <a:cs typeface="+mn-cs"/>
          <a:sym typeface="Gill Sans Light"/>
        </a:defRPr>
      </a:lvl6pPr>
      <a:lvl7pPr indent="1371600" algn="ctr" defTabSz="584200">
        <a:defRPr>
          <a:solidFill>
            <a:schemeClr val="tx1"/>
          </a:solidFill>
          <a:latin typeface="+mn-lt"/>
          <a:ea typeface="+mn-ea"/>
          <a:cs typeface="+mn-cs"/>
          <a:sym typeface="Gill Sans Light"/>
        </a:defRPr>
      </a:lvl7pPr>
      <a:lvl8pPr indent="1600200" algn="ctr" defTabSz="584200">
        <a:defRPr>
          <a:solidFill>
            <a:schemeClr val="tx1"/>
          </a:solidFill>
          <a:latin typeface="+mn-lt"/>
          <a:ea typeface="+mn-ea"/>
          <a:cs typeface="+mn-cs"/>
          <a:sym typeface="Gill Sans Light"/>
        </a:defRPr>
      </a:lvl8pPr>
      <a:lvl9pPr indent="1828800" algn="ctr" defTabSz="584200">
        <a:defRPr>
          <a:solidFill>
            <a:schemeClr val="tx1"/>
          </a:solidFill>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books-315393_1280.jpg"/>
          <p:cNvPicPr/>
          <p:nvPr/>
        </p:nvPicPr>
        <p:blipFill>
          <a:blip r:embed="rId3"/>
          <a:stretch>
            <a:fillRect/>
          </a:stretch>
        </p:blipFill>
        <p:spPr>
          <a:xfrm>
            <a:off x="0" y="0"/>
            <a:ext cx="13004800" cy="9753600"/>
          </a:xfrm>
          <a:prstGeom prst="rect">
            <a:avLst/>
          </a:prstGeom>
          <a:ln w="12700">
            <a:miter lim="400000"/>
          </a:ln>
        </p:spPr>
      </p:pic>
      <p:sp>
        <p:nvSpPr>
          <p:cNvPr id="27" name="Shape 27"/>
          <p:cNvSpPr>
            <a:spLocks noGrp="1"/>
          </p:cNvSpPr>
          <p:nvPr>
            <p:ph type="title"/>
          </p:nvPr>
        </p:nvSpPr>
        <p:spPr>
          <a:xfrm>
            <a:off x="406400" y="119798"/>
            <a:ext cx="7539024" cy="4096824"/>
          </a:xfrm>
          <a:prstGeom prst="rect">
            <a:avLst/>
          </a:prstGeom>
        </p:spPr>
        <p:txBody>
          <a:bodyPr>
            <a:noAutofit/>
          </a:bodyPr>
          <a:lstStyle>
            <a:lvl1pPr algn="l" defTabSz="384047">
              <a:spcBef>
                <a:spcPts val="1000"/>
              </a:spcBef>
              <a:defRPr sz="7056">
                <a:solidFill>
                  <a:srgbClr val="000000"/>
                </a:solidFill>
              </a:defRPr>
            </a:lvl1pPr>
          </a:lstStyle>
          <a:p>
            <a:pPr lvl="0">
              <a:defRPr sz="1800"/>
            </a:pPr>
            <a:r>
              <a:rPr sz="5400" dirty="0"/>
              <a:t>What is the first book of modern psychology called and when was it first published?</a:t>
            </a:r>
          </a:p>
        </p:txBody>
      </p:sp>
      <p:sp>
        <p:nvSpPr>
          <p:cNvPr id="28" name="Shape 28"/>
          <p:cNvSpPr/>
          <p:nvPr/>
        </p:nvSpPr>
        <p:spPr>
          <a:xfrm>
            <a:off x="11055399" y="119797"/>
            <a:ext cx="1508380" cy="8763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lvl="0">
              <a:defRPr sz="1800">
                <a:solidFill>
                  <a:srgbClr val="000000"/>
                </a:solidFill>
              </a:defRPr>
            </a:pPr>
            <a:r>
              <a:rPr sz="3600"/>
              <a:t>DAY 3</a:t>
            </a:r>
          </a:p>
          <a:p>
            <a:pPr lvl="0">
              <a:defRPr sz="1800">
                <a:solidFill>
                  <a:srgbClr val="000000"/>
                </a:solidFill>
              </a:defRPr>
            </a:pPr>
            <a:r>
              <a:rPr sz="1500"/>
              <a:t>Place Date Here</a:t>
            </a:r>
          </a:p>
        </p:txBody>
      </p:sp>
      <p:sp>
        <p:nvSpPr>
          <p:cNvPr id="29" name="Shape 29"/>
          <p:cNvSpPr>
            <a:spLocks noGrp="1"/>
          </p:cNvSpPr>
          <p:nvPr>
            <p:ph type="body" idx="1"/>
          </p:nvPr>
        </p:nvSpPr>
        <p:spPr>
          <a:xfrm>
            <a:off x="973386" y="8938351"/>
            <a:ext cx="10464801" cy="1130301"/>
          </a:xfrm>
          <a:prstGeom prst="rect">
            <a:avLst/>
          </a:prstGeom>
          <a:effectLst>
            <a:outerShdw blurRad="82976" dir="2700000" rotWithShape="0">
              <a:srgbClr val="FFFFFF"/>
            </a:outerShdw>
          </a:effectLst>
        </p:spPr>
        <p:txBody>
          <a:bodyPr/>
          <a:lstStyle>
            <a:lvl1pPr>
              <a:defRPr>
                <a:solidFill>
                  <a:srgbClr val="000000"/>
                </a:solidFill>
              </a:defRPr>
            </a:lvl1pPr>
          </a:lstStyle>
          <a:p>
            <a:pPr lvl="0">
              <a:defRPr sz="1800"/>
            </a:pPr>
            <a:r>
              <a:rPr sz="3600"/>
              <a:t>Write answer in a complete sentence or no credit</a:t>
            </a:r>
          </a:p>
        </p:txBody>
      </p:sp>
      <p:sp>
        <p:nvSpPr>
          <p:cNvPr id="6" name="Shape 36">
            <a:extLst>
              <a:ext uri="{FF2B5EF4-FFF2-40B4-BE49-F238E27FC236}">
                <a16:creationId xmlns:a16="http://schemas.microsoft.com/office/drawing/2014/main" id="{B331CAF0-3A47-B546-9394-88F248E50242}"/>
              </a:ext>
            </a:extLst>
          </p:cNvPr>
          <p:cNvSpPr/>
          <p:nvPr/>
        </p:nvSpPr>
        <p:spPr>
          <a:xfrm>
            <a:off x="406400" y="6154114"/>
            <a:ext cx="12547600" cy="1661993"/>
          </a:xfrm>
          <a:prstGeom prst="rect">
            <a:avLst/>
          </a:prstGeom>
          <a:ln w="12700">
            <a:miter lim="400000"/>
          </a:ln>
          <a:effectLst>
            <a:reflection stA="98117" endPos="40000" dir="5400000" sy="-100000" algn="bl" rotWithShape="0"/>
          </a:effectLst>
          <a:extLst>
            <a:ext uri="{C572A759-6A51-4108-AA02-DFA0A04FC94B}">
              <ma14:wrappingTextBoxFlag xmlns:ma14="http://schemas.microsoft.com/office/mac/drawingml/2011/main" xmlns="" val="1"/>
            </a:ext>
          </a:extLst>
        </p:spPr>
        <p:txBody>
          <a:bodyPr lIns="0" tIns="0" rIns="0" bIns="0" anchor="ctr">
            <a:spAutoFit/>
          </a:bodyPr>
          <a:lstStyle>
            <a:lvl1pPr algn="l">
              <a:defRPr sz="7200">
                <a:solidFill>
                  <a:srgbClr val="BDA29F"/>
                </a:solidFill>
                <a:effectLst>
                  <a:outerShdw blurRad="127000" dist="76200" dir="2700000" rotWithShape="0">
                    <a:srgbClr val="000000"/>
                  </a:outerShdw>
                </a:effectLst>
                <a:latin typeface="Gill Sans"/>
                <a:ea typeface="Gill Sans"/>
                <a:cs typeface="Gill Sans"/>
                <a:sym typeface="Gill Sans"/>
              </a:defRPr>
            </a:lvl1pPr>
          </a:lstStyle>
          <a:p>
            <a:pPr lvl="0">
              <a:defRPr sz="1800"/>
            </a:pPr>
            <a:r>
              <a:rPr lang="en-US" sz="5400" i="1" dirty="0">
                <a:solidFill>
                  <a:srgbClr val="FF0000"/>
                </a:solidFill>
                <a:latin typeface="Arial"/>
                <a:ea typeface="Arial"/>
                <a:cs typeface="Arial"/>
                <a:sym typeface="Arial"/>
              </a:rPr>
              <a:t>Principles of Psychology</a:t>
            </a:r>
            <a:r>
              <a:rPr lang="en-US" sz="5400" dirty="0">
                <a:solidFill>
                  <a:srgbClr val="FF0000"/>
                </a:solidFill>
                <a:latin typeface="Arial"/>
                <a:ea typeface="Arial"/>
                <a:cs typeface="Arial"/>
                <a:sym typeface="Arial"/>
              </a:rPr>
              <a:t> </a:t>
            </a:r>
          </a:p>
          <a:p>
            <a:pPr lvl="0">
              <a:defRPr sz="1800"/>
            </a:pPr>
            <a:r>
              <a:rPr lang="en-US" sz="5400" dirty="0">
                <a:solidFill>
                  <a:srgbClr val="FF0000"/>
                </a:solidFill>
                <a:latin typeface="Arial"/>
                <a:ea typeface="Arial"/>
                <a:cs typeface="Arial"/>
                <a:sym typeface="Arial"/>
              </a:rPr>
              <a:t>by William James</a:t>
            </a:r>
          </a:p>
        </p:txBody>
      </p:sp>
    </p:spTree>
    <p:extLst>
      <p:ext uri="{BB962C8B-B14F-4D97-AF65-F5344CB8AC3E}">
        <p14:creationId xmlns:p14="http://schemas.microsoft.com/office/powerpoint/2010/main" val="16833494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50000">
                                      <p:stCondLst>
                                        <p:cond delay="0"/>
                                      </p:stCondLst>
                                      <p:iterate>
                                        <p:tmAbs val="0"/>
                                      </p:iterate>
                                      <p:childTnLst>
                                        <p:set>
                                          <p:cBhvr>
                                            <p:cTn id="6" fill="hold"/>
                                            <p:tgtEl>
                                              <p:spTgt spid="6"/>
                                            </p:tgtEl>
                                            <p:attrNameLst>
                                              <p:attrName>style.visibility</p:attrName>
                                            </p:attrNameLst>
                                          </p:cBhvr>
                                          <p:to>
                                            <p:strVal val="visible"/>
                                          </p:to>
                                        </p:set>
                                        <p:anim calcmode="lin" valueType="num" p14:bounceEnd="50000">
                                          <p:cBhvr>
                                            <p:cTn id="7" dur="2000" fill="hold"/>
                                            <p:tgtEl>
                                              <p:spTgt spid="6"/>
                                            </p:tgtEl>
                                            <p:attrNameLst>
                                              <p:attrName>ppt_x</p:attrName>
                                            </p:attrNameLst>
                                          </p:cBhvr>
                                          <p:tavLst>
                                            <p:tav tm="0">
                                              <p:val>
                                                <p:strVal val="#ppt_x"/>
                                              </p:val>
                                            </p:tav>
                                            <p:tav tm="100000">
                                              <p:val>
                                                <p:strVal val="#ppt_x"/>
                                              </p:val>
                                            </p:tav>
                                          </p:tavLst>
                                        </p:anim>
                                        <p:anim calcmode="lin" valueType="num" p14:bounceEnd="50000">
                                          <p:cBhvr>
                                            <p:cTn id="8" dur="2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6"/>
                                            </p:tgtEl>
                                            <p:attrNameLst>
                                              <p:attrName>style.visibility</p:attrName>
                                            </p:attrNameLst>
                                          </p:cBhvr>
                                          <p:to>
                                            <p:strVal val="visible"/>
                                          </p:to>
                                        </p:set>
                                        <p:anim calcmode="lin" valueType="num">
                                          <p:cBhvr>
                                            <p:cTn id="7" dur="2000" fill="hold"/>
                                            <p:tgtEl>
                                              <p:spTgt spid="6"/>
                                            </p:tgtEl>
                                            <p:attrNameLst>
                                              <p:attrName>ppt_x</p:attrName>
                                            </p:attrNameLst>
                                          </p:cBhvr>
                                          <p:tavLst>
                                            <p:tav tm="0">
                                              <p:val>
                                                <p:strVal val="#ppt_x"/>
                                              </p:val>
                                            </p:tav>
                                            <p:tav tm="100000">
                                              <p:val>
                                                <p:strVal val="#ppt_x"/>
                                              </p:val>
                                            </p:tav>
                                          </p:tavLst>
                                        </p:anim>
                                        <p:anim calcmode="lin" valueType="num">
                                          <p:cBhvr>
                                            <p:cTn id="8" dur="2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p:nvPr/>
        </p:nvSpPr>
        <p:spPr>
          <a:xfrm>
            <a:off x="2235200" y="698500"/>
            <a:ext cx="8305800" cy="1270000"/>
          </a:xfrm>
          <a:prstGeom prst="rect">
            <a:avLst/>
          </a:prstGeom>
          <a:solidFill/>
          <a:ln w="12700">
            <a:miter lim="400000"/>
          </a:ln>
        </p:spPr>
        <p:txBody>
          <a:bodyPr lIns="0" tIns="0" rIns="0" bIns="0" anchor="ctr"/>
          <a:lstStyle/>
          <a:p>
            <a:pPr lvl="0">
              <a:defRPr>
                <a:latin typeface="Gill Sans Light"/>
                <a:ea typeface="Gill Sans Light"/>
                <a:cs typeface="Gill Sans Light"/>
                <a:sym typeface="Gill Sans Light"/>
              </a:defRPr>
            </a:pPr>
            <a:endParaRPr/>
          </a:p>
        </p:txBody>
      </p:sp>
      <p:sp>
        <p:nvSpPr>
          <p:cNvPr id="90" name="Shape 90"/>
          <p:cNvSpPr/>
          <p:nvPr/>
        </p:nvSpPr>
        <p:spPr>
          <a:xfrm>
            <a:off x="736600" y="3835400"/>
            <a:ext cx="11531600" cy="11176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500">
                <a:solidFill>
                  <a:srgbClr val="000000"/>
                </a:solidFill>
                <a:latin typeface="Arial Rounded MT Bold"/>
                <a:ea typeface="Arial Rounded MT Bold"/>
                <a:cs typeface="Arial Rounded MT Bold"/>
                <a:sym typeface="Arial Rounded MT Bold"/>
              </a:defRPr>
            </a:lvl1pPr>
          </a:lstStyle>
          <a:p>
            <a:pPr lvl="0">
              <a:defRPr sz="1800"/>
            </a:pPr>
            <a:r>
              <a:rPr sz="3500" dirty="0"/>
              <a:t>Emphasizes ways in which people receive, store, retrieve &amp; process information</a:t>
            </a:r>
          </a:p>
        </p:txBody>
      </p:sp>
      <p:sp>
        <p:nvSpPr>
          <p:cNvPr id="91" name="Shape 91"/>
          <p:cNvSpPr>
            <a:spLocks noGrp="1"/>
          </p:cNvSpPr>
          <p:nvPr>
            <p:ph type="title"/>
          </p:nvPr>
        </p:nvSpPr>
        <p:spPr>
          <a:xfrm>
            <a:off x="241300" y="673100"/>
            <a:ext cx="12293600" cy="1168400"/>
          </a:xfrm>
          <a:prstGeom prst="rect">
            <a:avLst/>
          </a:prstGeom>
        </p:spPr>
        <p:txBody>
          <a:bodyPr/>
          <a:lstStyle>
            <a:lvl1pPr>
              <a:defRPr>
                <a:solidFill>
                  <a:srgbClr val="FFFFFF"/>
                </a:solidFill>
              </a:defRPr>
            </a:lvl1pPr>
          </a:lstStyle>
          <a:p>
            <a:pPr lvl="0">
              <a:defRPr sz="1800" cap="none">
                <a:solidFill>
                  <a:srgbClr val="000000"/>
                </a:solidFill>
              </a:defRPr>
            </a:pPr>
            <a:r>
              <a:rPr sz="7200" cap="all" dirty="0">
                <a:solidFill>
                  <a:srgbClr val="FFFFFF"/>
                </a:solidFill>
              </a:rPr>
              <a:t>It’s Time to Play</a:t>
            </a:r>
          </a:p>
        </p:txBody>
      </p:sp>
      <p:sp>
        <p:nvSpPr>
          <p:cNvPr id="92" name="Shape 92"/>
          <p:cNvSpPr>
            <a:spLocks noGrp="1"/>
          </p:cNvSpPr>
          <p:nvPr>
            <p:ph type="body" idx="1"/>
          </p:nvPr>
        </p:nvSpPr>
        <p:spPr>
          <a:xfrm>
            <a:off x="266700" y="1917700"/>
            <a:ext cx="12293600" cy="1295400"/>
          </a:xfrm>
          <a:prstGeom prst="rect">
            <a:avLst/>
          </a:prstGeom>
        </p:spPr>
        <p:txBody>
          <a:bodyPr/>
          <a:lstStyle>
            <a:lvl1pPr>
              <a:defRPr sz="5800"/>
            </a:lvl1pPr>
          </a:lstStyle>
          <a:p>
            <a:pPr lvl="0">
              <a:defRPr sz="1800">
                <a:solidFill>
                  <a:srgbClr val="000000"/>
                </a:solidFill>
              </a:defRPr>
            </a:pPr>
            <a:r>
              <a:rPr sz="5800">
                <a:solidFill>
                  <a:srgbClr val="535353"/>
                </a:solidFill>
              </a:rPr>
              <a:t>Name that Psychological Approach!</a:t>
            </a:r>
          </a:p>
        </p:txBody>
      </p:sp>
      <p:sp>
        <p:nvSpPr>
          <p:cNvPr id="93" name="Shape 93"/>
          <p:cNvSpPr/>
          <p:nvPr/>
        </p:nvSpPr>
        <p:spPr>
          <a:xfrm>
            <a:off x="876300" y="6813550"/>
            <a:ext cx="11531600" cy="1155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marL="285750" indent="-285750">
              <a:lnSpc>
                <a:spcPts val="10200"/>
              </a:lnSpc>
              <a:tabLst>
                <a:tab pos="6819900" algn="r"/>
              </a:tabLst>
              <a:defRPr sz="7200">
                <a:solidFill>
                  <a:srgbClr val="000000"/>
                </a:solidFill>
                <a:latin typeface="Arial Rounded MT Bold"/>
                <a:ea typeface="Arial Rounded MT Bold"/>
                <a:cs typeface="Arial Rounded MT Bold"/>
                <a:sym typeface="Arial Rounded MT Bold"/>
              </a:defRPr>
            </a:lvl1pPr>
          </a:lstStyle>
          <a:p>
            <a:pPr lvl="0">
              <a:defRPr sz="1800"/>
            </a:pPr>
            <a:r>
              <a:rPr sz="7200"/>
              <a:t>Cognitive Approach</a:t>
            </a:r>
          </a:p>
        </p:txBody>
      </p:sp>
      <p:pic>
        <p:nvPicPr>
          <p:cNvPr id="8" name="Picture 7" descr="Big Ideas 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3597" y="9525000"/>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2" nodeType="clickEffect">
                                  <p:stCondLst>
                                    <p:cond delay="0"/>
                                  </p:stCondLst>
                                  <p:childTnLst>
                                    <p:set>
                                      <p:cBhvr>
                                        <p:cTn id="13" dur="1" fill="hold">
                                          <p:stCondLst>
                                            <p:cond delay="0"/>
                                          </p:stCondLst>
                                        </p:cTn>
                                        <p:tgtEl>
                                          <p:spTgt spid="93"/>
                                        </p:tgtEl>
                                        <p:attrNameLst>
                                          <p:attrName>style.visibility</p:attrName>
                                        </p:attrNameLst>
                                      </p:cBhvr>
                                      <p:to>
                                        <p:strVal val="visible"/>
                                      </p:to>
                                    </p:set>
                                    <p:anim calcmode="lin" valueType="num">
                                      <p:cBhvr>
                                        <p:cTn id="14" dur="500" fill="hold"/>
                                        <p:tgtEl>
                                          <p:spTgt spid="93"/>
                                        </p:tgtEl>
                                        <p:attrNameLst>
                                          <p:attrName>ppt_w</p:attrName>
                                        </p:attrNameLst>
                                      </p:cBhvr>
                                      <p:tavLst>
                                        <p:tav tm="0">
                                          <p:val>
                                            <p:fltVal val="0"/>
                                          </p:val>
                                        </p:tav>
                                        <p:tav tm="100000">
                                          <p:val>
                                            <p:strVal val="#ppt_w"/>
                                          </p:val>
                                        </p:tav>
                                      </p:tavLst>
                                    </p:anim>
                                    <p:anim calcmode="lin" valueType="num">
                                      <p:cBhvr>
                                        <p:cTn id="15" dur="500" fill="hold"/>
                                        <p:tgtEl>
                                          <p:spTgt spid="93"/>
                                        </p:tgtEl>
                                        <p:attrNameLst>
                                          <p:attrName>ppt_h</p:attrName>
                                        </p:attrNameLst>
                                      </p:cBhvr>
                                      <p:tavLst>
                                        <p:tav tm="0">
                                          <p:val>
                                            <p:fltVal val="0"/>
                                          </p:val>
                                        </p:tav>
                                        <p:tav tm="100000">
                                          <p:val>
                                            <p:strVal val="#ppt_h"/>
                                          </p:val>
                                        </p:tav>
                                      </p:tavLst>
                                    </p:anim>
                                    <p:animEffect transition="in" filter="fade">
                                      <p:cBhvr>
                                        <p:cTn id="1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1" animBg="1" advAuto="0"/>
      <p:bldP spid="93"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p:nvPr/>
        </p:nvSpPr>
        <p:spPr>
          <a:xfrm>
            <a:off x="2159000" y="698500"/>
            <a:ext cx="8458200" cy="1270000"/>
          </a:xfrm>
          <a:prstGeom prst="rect">
            <a:avLst/>
          </a:prstGeom>
          <a:solidFill/>
          <a:ln w="12700">
            <a:miter lim="400000"/>
          </a:ln>
        </p:spPr>
        <p:txBody>
          <a:bodyPr lIns="0" tIns="0" rIns="0" bIns="0" anchor="ctr"/>
          <a:lstStyle/>
          <a:p>
            <a:pPr lvl="0">
              <a:defRPr>
                <a:latin typeface="Gill Sans Light"/>
                <a:ea typeface="Gill Sans Light"/>
                <a:cs typeface="Gill Sans Light"/>
                <a:sym typeface="Gill Sans Light"/>
              </a:defRPr>
            </a:pPr>
            <a:endParaRPr/>
          </a:p>
        </p:txBody>
      </p:sp>
      <p:sp>
        <p:nvSpPr>
          <p:cNvPr id="96" name="Shape 96"/>
          <p:cNvSpPr/>
          <p:nvPr/>
        </p:nvSpPr>
        <p:spPr>
          <a:xfrm>
            <a:off x="736600" y="4064000"/>
            <a:ext cx="11531600" cy="11176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500">
                <a:solidFill>
                  <a:srgbClr val="000000"/>
                </a:solidFill>
                <a:latin typeface="Arial Rounded MT Bold"/>
                <a:ea typeface="Arial Rounded MT Bold"/>
                <a:cs typeface="Arial Rounded MT Bold"/>
                <a:sym typeface="Arial Rounded MT Bold"/>
              </a:defRPr>
            </a:lvl1pPr>
          </a:lstStyle>
          <a:p>
            <a:pPr lvl="0">
              <a:defRPr sz="1800"/>
            </a:pPr>
            <a:r>
              <a:rPr sz="3500" dirty="0"/>
              <a:t>Emphasizes the influence culture has on the way we think and act.</a:t>
            </a:r>
          </a:p>
        </p:txBody>
      </p:sp>
      <p:sp>
        <p:nvSpPr>
          <p:cNvPr id="97" name="Shape 97"/>
          <p:cNvSpPr>
            <a:spLocks noGrp="1"/>
          </p:cNvSpPr>
          <p:nvPr>
            <p:ph type="title"/>
          </p:nvPr>
        </p:nvSpPr>
        <p:spPr>
          <a:xfrm>
            <a:off x="241300" y="673100"/>
            <a:ext cx="12293600" cy="1168400"/>
          </a:xfrm>
          <a:prstGeom prst="rect">
            <a:avLst/>
          </a:prstGeom>
        </p:spPr>
        <p:txBody>
          <a:bodyPr/>
          <a:lstStyle>
            <a:lvl1pPr>
              <a:defRPr>
                <a:solidFill>
                  <a:srgbClr val="FFFFFF"/>
                </a:solidFill>
              </a:defRPr>
            </a:lvl1pPr>
          </a:lstStyle>
          <a:p>
            <a:pPr lvl="0">
              <a:defRPr sz="1800" cap="none">
                <a:solidFill>
                  <a:srgbClr val="000000"/>
                </a:solidFill>
              </a:defRPr>
            </a:pPr>
            <a:r>
              <a:rPr sz="7200" cap="all" dirty="0">
                <a:solidFill>
                  <a:srgbClr val="FFFFFF"/>
                </a:solidFill>
              </a:rPr>
              <a:t>It’s Time to Play</a:t>
            </a:r>
          </a:p>
        </p:txBody>
      </p:sp>
      <p:sp>
        <p:nvSpPr>
          <p:cNvPr id="98" name="Shape 98"/>
          <p:cNvSpPr>
            <a:spLocks noGrp="1"/>
          </p:cNvSpPr>
          <p:nvPr>
            <p:ph type="body" idx="1"/>
          </p:nvPr>
        </p:nvSpPr>
        <p:spPr>
          <a:xfrm>
            <a:off x="266700" y="1917700"/>
            <a:ext cx="12293600" cy="1295400"/>
          </a:xfrm>
          <a:prstGeom prst="rect">
            <a:avLst/>
          </a:prstGeom>
        </p:spPr>
        <p:txBody>
          <a:bodyPr/>
          <a:lstStyle>
            <a:lvl1pPr>
              <a:defRPr sz="5800"/>
            </a:lvl1pPr>
          </a:lstStyle>
          <a:p>
            <a:pPr lvl="0">
              <a:defRPr sz="1800">
                <a:solidFill>
                  <a:srgbClr val="000000"/>
                </a:solidFill>
              </a:defRPr>
            </a:pPr>
            <a:r>
              <a:rPr sz="5800">
                <a:solidFill>
                  <a:srgbClr val="535353"/>
                </a:solidFill>
              </a:rPr>
              <a:t>Name that Psychological Approach!</a:t>
            </a:r>
          </a:p>
        </p:txBody>
      </p:sp>
      <p:sp>
        <p:nvSpPr>
          <p:cNvPr id="99" name="Shape 99"/>
          <p:cNvSpPr/>
          <p:nvPr/>
        </p:nvSpPr>
        <p:spPr>
          <a:xfrm>
            <a:off x="901700" y="6762750"/>
            <a:ext cx="11531600" cy="1155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marL="285750" indent="-285750">
              <a:lnSpc>
                <a:spcPts val="10200"/>
              </a:lnSpc>
              <a:tabLst>
                <a:tab pos="6819900" algn="r"/>
              </a:tabLst>
              <a:defRPr sz="7200">
                <a:solidFill>
                  <a:srgbClr val="000000"/>
                </a:solidFill>
                <a:latin typeface="Arial Rounded MT Bold"/>
                <a:ea typeface="Arial Rounded MT Bold"/>
                <a:cs typeface="Arial Rounded MT Bold"/>
                <a:sym typeface="Arial Rounded MT Bold"/>
              </a:defRPr>
            </a:lvl1pPr>
          </a:lstStyle>
          <a:p>
            <a:pPr lvl="0">
              <a:defRPr sz="1800"/>
            </a:pPr>
            <a:r>
              <a:rPr sz="7200" dirty="0"/>
              <a:t>Sociocultural Approach</a:t>
            </a:r>
          </a:p>
        </p:txBody>
      </p:sp>
      <p:pic>
        <p:nvPicPr>
          <p:cNvPr id="8" name="Picture 7" descr="Big Ideas 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9800" y="9584825"/>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ppt_w</p:attrName>
                                        </p:attrNameLst>
                                      </p:cBhvr>
                                      <p:tavLst>
                                        <p:tav tm="0">
                                          <p:val>
                                            <p:fltVal val="0"/>
                                          </p:val>
                                        </p:tav>
                                        <p:tav tm="100000">
                                          <p:val>
                                            <p:strVal val="#ppt_w"/>
                                          </p:val>
                                        </p:tav>
                                      </p:tavLst>
                                    </p:anim>
                                    <p:anim calcmode="lin" valueType="num">
                                      <p:cBhvr>
                                        <p:cTn id="8" dur="500" fill="hold"/>
                                        <p:tgtEl>
                                          <p:spTgt spid="96"/>
                                        </p:tgtEl>
                                        <p:attrNameLst>
                                          <p:attrName>ppt_h</p:attrName>
                                        </p:attrNameLst>
                                      </p:cBhvr>
                                      <p:tavLst>
                                        <p:tav tm="0">
                                          <p:val>
                                            <p:fltVal val="0"/>
                                          </p:val>
                                        </p:tav>
                                        <p:tav tm="100000">
                                          <p:val>
                                            <p:strVal val="#ppt_h"/>
                                          </p:val>
                                        </p:tav>
                                      </p:tavLst>
                                    </p:anim>
                                    <p:animEffect transition="in" filter="fade">
                                      <p:cBhvr>
                                        <p:cTn id="9" dur="500"/>
                                        <p:tgtEl>
                                          <p:spTgt spid="9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9"/>
                                        </p:tgtEl>
                                        <p:attrNameLst>
                                          <p:attrName>style.visibility</p:attrName>
                                        </p:attrNameLst>
                                      </p:cBhvr>
                                      <p:to>
                                        <p:strVal val="visible"/>
                                      </p:to>
                                    </p:set>
                                    <p:anim calcmode="lin" valueType="num">
                                      <p:cBhvr>
                                        <p:cTn id="14" dur="500" fill="hold"/>
                                        <p:tgtEl>
                                          <p:spTgt spid="99"/>
                                        </p:tgtEl>
                                        <p:attrNameLst>
                                          <p:attrName>ppt_w</p:attrName>
                                        </p:attrNameLst>
                                      </p:cBhvr>
                                      <p:tavLst>
                                        <p:tav tm="0">
                                          <p:val>
                                            <p:fltVal val="0"/>
                                          </p:val>
                                        </p:tav>
                                        <p:tav tm="100000">
                                          <p:val>
                                            <p:strVal val="#ppt_w"/>
                                          </p:val>
                                        </p:tav>
                                      </p:tavLst>
                                    </p:anim>
                                    <p:anim calcmode="lin" valueType="num">
                                      <p:cBhvr>
                                        <p:cTn id="15" dur="500" fill="hold"/>
                                        <p:tgtEl>
                                          <p:spTgt spid="99"/>
                                        </p:tgtEl>
                                        <p:attrNameLst>
                                          <p:attrName>ppt_h</p:attrName>
                                        </p:attrNameLst>
                                      </p:cBhvr>
                                      <p:tavLst>
                                        <p:tav tm="0">
                                          <p:val>
                                            <p:fltVal val="0"/>
                                          </p:val>
                                        </p:tav>
                                        <p:tav tm="100000">
                                          <p:val>
                                            <p:strVal val="#ppt_h"/>
                                          </p:val>
                                        </p:tav>
                                      </p:tavLst>
                                    </p:anim>
                                    <p:animEffect transition="in" filter="fade">
                                      <p:cBhvr>
                                        <p:cTn id="1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1" animBg="1" advAuto="0"/>
      <p:bldP spid="9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p:nvPr/>
        </p:nvSpPr>
        <p:spPr>
          <a:xfrm>
            <a:off x="2159000" y="698500"/>
            <a:ext cx="8458200" cy="1270000"/>
          </a:xfrm>
          <a:prstGeom prst="rect">
            <a:avLst/>
          </a:prstGeom>
          <a:solidFill/>
          <a:ln w="12700">
            <a:miter lim="400000"/>
          </a:ln>
        </p:spPr>
        <p:txBody>
          <a:bodyPr lIns="0" tIns="0" rIns="0" bIns="0" anchor="ctr"/>
          <a:lstStyle/>
          <a:p>
            <a:pPr lvl="0">
              <a:defRPr>
                <a:latin typeface="Gill Sans Light"/>
                <a:ea typeface="Gill Sans Light"/>
                <a:cs typeface="Gill Sans Light"/>
                <a:sym typeface="Gill Sans Light"/>
              </a:defRPr>
            </a:pPr>
            <a:endParaRPr/>
          </a:p>
        </p:txBody>
      </p:sp>
      <p:sp>
        <p:nvSpPr>
          <p:cNvPr id="102" name="Shape 102"/>
          <p:cNvSpPr/>
          <p:nvPr/>
        </p:nvSpPr>
        <p:spPr>
          <a:xfrm>
            <a:off x="736600" y="4064000"/>
            <a:ext cx="11531600" cy="16256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500">
                <a:solidFill>
                  <a:srgbClr val="000000"/>
                </a:solidFill>
                <a:latin typeface="Arial Rounded MT Bold"/>
                <a:ea typeface="Arial Rounded MT Bold"/>
                <a:cs typeface="Arial Rounded MT Bold"/>
                <a:sym typeface="Arial Rounded MT Bold"/>
              </a:defRPr>
            </a:lvl1pPr>
          </a:lstStyle>
          <a:p>
            <a:pPr lvl="0">
              <a:defRPr sz="1800"/>
            </a:pPr>
            <a:r>
              <a:rPr sz="3500"/>
              <a:t>Emphasizes learning, especially each person’s experience with rewards &amp; punishments</a:t>
            </a:r>
          </a:p>
        </p:txBody>
      </p:sp>
      <p:sp>
        <p:nvSpPr>
          <p:cNvPr id="103" name="Shape 103"/>
          <p:cNvSpPr>
            <a:spLocks noGrp="1"/>
          </p:cNvSpPr>
          <p:nvPr>
            <p:ph type="title"/>
          </p:nvPr>
        </p:nvSpPr>
        <p:spPr>
          <a:xfrm>
            <a:off x="241300" y="673100"/>
            <a:ext cx="12293600" cy="1168400"/>
          </a:xfrm>
          <a:prstGeom prst="rect">
            <a:avLst/>
          </a:prstGeom>
        </p:spPr>
        <p:txBody>
          <a:bodyPr/>
          <a:lstStyle>
            <a:lvl1pPr>
              <a:defRPr>
                <a:solidFill>
                  <a:srgbClr val="FFFFFF"/>
                </a:solidFill>
              </a:defRPr>
            </a:lvl1pPr>
          </a:lstStyle>
          <a:p>
            <a:pPr lvl="0">
              <a:defRPr sz="1800" cap="none">
                <a:solidFill>
                  <a:srgbClr val="000000"/>
                </a:solidFill>
              </a:defRPr>
            </a:pPr>
            <a:r>
              <a:rPr sz="7200" cap="all">
                <a:solidFill>
                  <a:srgbClr val="FFFFFF"/>
                </a:solidFill>
              </a:rPr>
              <a:t>It’s Time to Play</a:t>
            </a:r>
          </a:p>
        </p:txBody>
      </p:sp>
      <p:sp>
        <p:nvSpPr>
          <p:cNvPr id="104" name="Shape 104"/>
          <p:cNvSpPr>
            <a:spLocks noGrp="1"/>
          </p:cNvSpPr>
          <p:nvPr>
            <p:ph type="body" idx="1"/>
          </p:nvPr>
        </p:nvSpPr>
        <p:spPr>
          <a:xfrm>
            <a:off x="266700" y="1917700"/>
            <a:ext cx="12293600" cy="1295400"/>
          </a:xfrm>
          <a:prstGeom prst="rect">
            <a:avLst/>
          </a:prstGeom>
        </p:spPr>
        <p:txBody>
          <a:bodyPr/>
          <a:lstStyle>
            <a:lvl1pPr>
              <a:defRPr sz="5800"/>
            </a:lvl1pPr>
          </a:lstStyle>
          <a:p>
            <a:pPr lvl="0">
              <a:defRPr sz="1800">
                <a:solidFill>
                  <a:srgbClr val="000000"/>
                </a:solidFill>
              </a:defRPr>
            </a:pPr>
            <a:r>
              <a:rPr sz="5800">
                <a:solidFill>
                  <a:srgbClr val="535353"/>
                </a:solidFill>
              </a:rPr>
              <a:t>Name that Psychological Approach!</a:t>
            </a:r>
          </a:p>
        </p:txBody>
      </p:sp>
      <p:sp>
        <p:nvSpPr>
          <p:cNvPr id="105" name="Shape 105"/>
          <p:cNvSpPr/>
          <p:nvPr/>
        </p:nvSpPr>
        <p:spPr>
          <a:xfrm>
            <a:off x="914400" y="6737350"/>
            <a:ext cx="11531600" cy="1155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marL="285750" indent="-285750">
              <a:lnSpc>
                <a:spcPts val="10200"/>
              </a:lnSpc>
              <a:tabLst>
                <a:tab pos="6819900" algn="r"/>
              </a:tabLst>
              <a:defRPr sz="7200">
                <a:solidFill>
                  <a:srgbClr val="000000"/>
                </a:solidFill>
                <a:latin typeface="Arial Rounded MT Bold"/>
                <a:ea typeface="Arial Rounded MT Bold"/>
                <a:cs typeface="Arial Rounded MT Bold"/>
                <a:sym typeface="Arial Rounded MT Bold"/>
              </a:defRPr>
            </a:lvl1pPr>
          </a:lstStyle>
          <a:p>
            <a:pPr lvl="0">
              <a:defRPr sz="1800"/>
            </a:pPr>
            <a:r>
              <a:rPr sz="7200" dirty="0"/>
              <a:t>Behavioral Approach</a:t>
            </a:r>
          </a:p>
        </p:txBody>
      </p:sp>
      <p:pic>
        <p:nvPicPr>
          <p:cNvPr id="8" name="Picture 7" descr="Big Ideas 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3597" y="9584825"/>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5"/>
                                        </p:tgtEl>
                                        <p:attrNameLst>
                                          <p:attrName>style.visibility</p:attrName>
                                        </p:attrNameLst>
                                      </p:cBhvr>
                                      <p:to>
                                        <p:strVal val="visible"/>
                                      </p:to>
                                    </p:set>
                                    <p:anim calcmode="lin" valueType="num">
                                      <p:cBhvr>
                                        <p:cTn id="14" dur="500" fill="hold"/>
                                        <p:tgtEl>
                                          <p:spTgt spid="105"/>
                                        </p:tgtEl>
                                        <p:attrNameLst>
                                          <p:attrName>ppt_w</p:attrName>
                                        </p:attrNameLst>
                                      </p:cBhvr>
                                      <p:tavLst>
                                        <p:tav tm="0">
                                          <p:val>
                                            <p:fltVal val="0"/>
                                          </p:val>
                                        </p:tav>
                                        <p:tav tm="100000">
                                          <p:val>
                                            <p:strVal val="#ppt_w"/>
                                          </p:val>
                                        </p:tav>
                                      </p:tavLst>
                                    </p:anim>
                                    <p:anim calcmode="lin" valueType="num">
                                      <p:cBhvr>
                                        <p:cTn id="15" dur="500" fill="hold"/>
                                        <p:tgtEl>
                                          <p:spTgt spid="105"/>
                                        </p:tgtEl>
                                        <p:attrNameLst>
                                          <p:attrName>ppt_h</p:attrName>
                                        </p:attrNameLst>
                                      </p:cBhvr>
                                      <p:tavLst>
                                        <p:tav tm="0">
                                          <p:val>
                                            <p:fltVal val="0"/>
                                          </p:val>
                                        </p:tav>
                                        <p:tav tm="100000">
                                          <p:val>
                                            <p:strVal val="#ppt_h"/>
                                          </p:val>
                                        </p:tav>
                                      </p:tavLst>
                                    </p:anim>
                                    <p:animEffect transition="in" filter="fade">
                                      <p:cBhvr>
                                        <p:cTn id="1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1" animBg="1" advAuto="0"/>
      <p:bldP spid="10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p:nvPr/>
        </p:nvSpPr>
        <p:spPr>
          <a:xfrm>
            <a:off x="2235200" y="698500"/>
            <a:ext cx="8382000" cy="1270000"/>
          </a:xfrm>
          <a:prstGeom prst="rect">
            <a:avLst/>
          </a:prstGeom>
          <a:solidFill/>
          <a:ln w="12700">
            <a:miter lim="400000"/>
          </a:ln>
        </p:spPr>
        <p:txBody>
          <a:bodyPr lIns="0" tIns="0" rIns="0" bIns="0" anchor="ctr"/>
          <a:lstStyle/>
          <a:p>
            <a:pPr lvl="0">
              <a:defRPr>
                <a:latin typeface="Gill Sans Light"/>
                <a:ea typeface="Gill Sans Light"/>
                <a:cs typeface="Gill Sans Light"/>
                <a:sym typeface="Gill Sans Light"/>
              </a:defRPr>
            </a:pPr>
            <a:endParaRPr/>
          </a:p>
        </p:txBody>
      </p:sp>
      <p:sp>
        <p:nvSpPr>
          <p:cNvPr id="108" name="Shape 108"/>
          <p:cNvSpPr/>
          <p:nvPr/>
        </p:nvSpPr>
        <p:spPr>
          <a:xfrm>
            <a:off x="901700" y="4203700"/>
            <a:ext cx="11531600" cy="16256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500">
                <a:solidFill>
                  <a:srgbClr val="000000"/>
                </a:solidFill>
                <a:latin typeface="Arial Rounded MT Bold"/>
                <a:ea typeface="Arial Rounded MT Bold"/>
                <a:cs typeface="Arial Rounded MT Bold"/>
                <a:sym typeface="Arial Rounded MT Bold"/>
              </a:defRPr>
            </a:lvl1pPr>
          </a:lstStyle>
          <a:p>
            <a:pPr lvl="0">
              <a:defRPr sz="1800"/>
            </a:pPr>
            <a:r>
              <a:rPr sz="3500" dirty="0"/>
              <a:t>behavior &amp; mental processes are largely shaped by the nervous system: brain, hormones, genes.</a:t>
            </a:r>
          </a:p>
        </p:txBody>
      </p:sp>
      <p:sp>
        <p:nvSpPr>
          <p:cNvPr id="109" name="Shape 109"/>
          <p:cNvSpPr>
            <a:spLocks noGrp="1"/>
          </p:cNvSpPr>
          <p:nvPr>
            <p:ph type="title"/>
          </p:nvPr>
        </p:nvSpPr>
        <p:spPr>
          <a:xfrm>
            <a:off x="241300" y="673100"/>
            <a:ext cx="12293600" cy="1168400"/>
          </a:xfrm>
          <a:prstGeom prst="rect">
            <a:avLst/>
          </a:prstGeom>
        </p:spPr>
        <p:txBody>
          <a:bodyPr/>
          <a:lstStyle>
            <a:lvl1pPr>
              <a:defRPr>
                <a:solidFill>
                  <a:srgbClr val="FFFFFF"/>
                </a:solidFill>
              </a:defRPr>
            </a:lvl1pPr>
          </a:lstStyle>
          <a:p>
            <a:pPr lvl="0">
              <a:defRPr sz="1800" cap="none">
                <a:solidFill>
                  <a:srgbClr val="000000"/>
                </a:solidFill>
              </a:defRPr>
            </a:pPr>
            <a:r>
              <a:rPr sz="7200" cap="all" dirty="0">
                <a:solidFill>
                  <a:srgbClr val="FFFFFF"/>
                </a:solidFill>
              </a:rPr>
              <a:t>It’s Time to Play</a:t>
            </a:r>
          </a:p>
        </p:txBody>
      </p:sp>
      <p:sp>
        <p:nvSpPr>
          <p:cNvPr id="110" name="Shape 110"/>
          <p:cNvSpPr>
            <a:spLocks noGrp="1"/>
          </p:cNvSpPr>
          <p:nvPr>
            <p:ph type="body" idx="1"/>
          </p:nvPr>
        </p:nvSpPr>
        <p:spPr>
          <a:xfrm>
            <a:off x="266700" y="1917700"/>
            <a:ext cx="12293600" cy="1295400"/>
          </a:xfrm>
          <a:prstGeom prst="rect">
            <a:avLst/>
          </a:prstGeom>
        </p:spPr>
        <p:txBody>
          <a:bodyPr/>
          <a:lstStyle>
            <a:lvl1pPr>
              <a:defRPr sz="5800"/>
            </a:lvl1pPr>
          </a:lstStyle>
          <a:p>
            <a:pPr lvl="0">
              <a:defRPr sz="1800">
                <a:solidFill>
                  <a:srgbClr val="000000"/>
                </a:solidFill>
              </a:defRPr>
            </a:pPr>
            <a:r>
              <a:rPr sz="5800" dirty="0">
                <a:solidFill>
                  <a:srgbClr val="535353"/>
                </a:solidFill>
              </a:rPr>
              <a:t>Name that Psychological Approach!</a:t>
            </a:r>
          </a:p>
        </p:txBody>
      </p:sp>
      <p:sp>
        <p:nvSpPr>
          <p:cNvPr id="111" name="Shape 111"/>
          <p:cNvSpPr/>
          <p:nvPr/>
        </p:nvSpPr>
        <p:spPr>
          <a:xfrm>
            <a:off x="901700" y="6064250"/>
            <a:ext cx="11531600" cy="1155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marL="285750" indent="-285750">
              <a:lnSpc>
                <a:spcPts val="10200"/>
              </a:lnSpc>
              <a:tabLst>
                <a:tab pos="6819900" algn="r"/>
              </a:tabLst>
              <a:defRPr sz="7200">
                <a:solidFill>
                  <a:srgbClr val="000000"/>
                </a:solidFill>
                <a:latin typeface="Arial Rounded MT Bold"/>
                <a:ea typeface="Arial Rounded MT Bold"/>
                <a:cs typeface="Arial Rounded MT Bold"/>
                <a:sym typeface="Arial Rounded MT Bold"/>
              </a:defRPr>
            </a:lvl1pPr>
          </a:lstStyle>
          <a:p>
            <a:pPr lvl="0">
              <a:defRPr sz="1800"/>
            </a:pPr>
            <a:r>
              <a:rPr sz="7200"/>
              <a:t>Biological Approach</a:t>
            </a:r>
          </a:p>
        </p:txBody>
      </p:sp>
      <p:pic>
        <p:nvPicPr>
          <p:cNvPr id="8" name="Picture 7" descr="Big Ideas 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3597" y="9584825"/>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p:cTn id="7" dur="500" fill="hold"/>
                                        <p:tgtEl>
                                          <p:spTgt spid="108"/>
                                        </p:tgtEl>
                                        <p:attrNameLst>
                                          <p:attrName>ppt_w</p:attrName>
                                        </p:attrNameLst>
                                      </p:cBhvr>
                                      <p:tavLst>
                                        <p:tav tm="0">
                                          <p:val>
                                            <p:fltVal val="0"/>
                                          </p:val>
                                        </p:tav>
                                        <p:tav tm="100000">
                                          <p:val>
                                            <p:strVal val="#ppt_w"/>
                                          </p:val>
                                        </p:tav>
                                      </p:tavLst>
                                    </p:anim>
                                    <p:anim calcmode="lin" valueType="num">
                                      <p:cBhvr>
                                        <p:cTn id="8" dur="500" fill="hold"/>
                                        <p:tgtEl>
                                          <p:spTgt spid="108"/>
                                        </p:tgtEl>
                                        <p:attrNameLst>
                                          <p:attrName>ppt_h</p:attrName>
                                        </p:attrNameLst>
                                      </p:cBhvr>
                                      <p:tavLst>
                                        <p:tav tm="0">
                                          <p:val>
                                            <p:fltVal val="0"/>
                                          </p:val>
                                        </p:tav>
                                        <p:tav tm="100000">
                                          <p:val>
                                            <p:strVal val="#ppt_h"/>
                                          </p:val>
                                        </p:tav>
                                      </p:tavLst>
                                    </p:anim>
                                    <p:animEffect transition="in" filter="fade">
                                      <p:cBhvr>
                                        <p:cTn id="9" dur="500"/>
                                        <p:tgtEl>
                                          <p:spTgt spid="10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2" nodeType="clickEffect">
                                  <p:stCondLst>
                                    <p:cond delay="0"/>
                                  </p:stCondLst>
                                  <p:childTnLst>
                                    <p:set>
                                      <p:cBhvr>
                                        <p:cTn id="13" dur="1" fill="hold">
                                          <p:stCondLst>
                                            <p:cond delay="0"/>
                                          </p:stCondLst>
                                        </p:cTn>
                                        <p:tgtEl>
                                          <p:spTgt spid="111"/>
                                        </p:tgtEl>
                                        <p:attrNameLst>
                                          <p:attrName>style.visibility</p:attrName>
                                        </p:attrNameLst>
                                      </p:cBhvr>
                                      <p:to>
                                        <p:strVal val="visible"/>
                                      </p:to>
                                    </p:set>
                                    <p:anim calcmode="lin" valueType="num">
                                      <p:cBhvr>
                                        <p:cTn id="14" dur="500" fill="hold"/>
                                        <p:tgtEl>
                                          <p:spTgt spid="111"/>
                                        </p:tgtEl>
                                        <p:attrNameLst>
                                          <p:attrName>ppt_w</p:attrName>
                                        </p:attrNameLst>
                                      </p:cBhvr>
                                      <p:tavLst>
                                        <p:tav tm="0">
                                          <p:val>
                                            <p:fltVal val="0"/>
                                          </p:val>
                                        </p:tav>
                                        <p:tav tm="100000">
                                          <p:val>
                                            <p:strVal val="#ppt_w"/>
                                          </p:val>
                                        </p:tav>
                                      </p:tavLst>
                                    </p:anim>
                                    <p:anim calcmode="lin" valueType="num">
                                      <p:cBhvr>
                                        <p:cTn id="15" dur="500" fill="hold"/>
                                        <p:tgtEl>
                                          <p:spTgt spid="111"/>
                                        </p:tgtEl>
                                        <p:attrNameLst>
                                          <p:attrName>ppt_h</p:attrName>
                                        </p:attrNameLst>
                                      </p:cBhvr>
                                      <p:tavLst>
                                        <p:tav tm="0">
                                          <p:val>
                                            <p:fltVal val="0"/>
                                          </p:val>
                                        </p:tav>
                                        <p:tav tm="100000">
                                          <p:val>
                                            <p:strVal val="#ppt_h"/>
                                          </p:val>
                                        </p:tav>
                                      </p:tavLst>
                                    </p:anim>
                                    <p:animEffect transition="in" filter="fade">
                                      <p:cBhvr>
                                        <p:cTn id="1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1" animBg="1" advAuto="0"/>
      <p:bldP spid="111"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7" name="image3.png" descr="image3.png"/>
          <p:cNvPicPr>
            <a:picLocks noChangeAspect="1"/>
          </p:cNvPicPr>
          <p:nvPr/>
        </p:nvPicPr>
        <p:blipFill>
          <a:blip r:embed="rId3"/>
          <a:stretch>
            <a:fillRect/>
          </a:stretch>
        </p:blipFill>
        <p:spPr>
          <a:xfrm rot="20578802">
            <a:off x="2994323" y="5435113"/>
            <a:ext cx="9223351" cy="2741194"/>
          </a:xfrm>
          <a:prstGeom prst="rect">
            <a:avLst/>
          </a:prstGeom>
          <a:ln w="12700">
            <a:miter lim="400000"/>
          </a:ln>
          <a:effectLst>
            <a:outerShdw blurRad="1168400" dir="9240000" rotWithShape="0">
              <a:srgbClr val="FFFFFF"/>
            </a:outerShdw>
          </a:effectLst>
        </p:spPr>
      </p:pic>
      <p:sp>
        <p:nvSpPr>
          <p:cNvPr id="268" name="Three points I remember about today’s lesson are:"/>
          <p:cNvSpPr txBox="1"/>
          <p:nvPr/>
        </p:nvSpPr>
        <p:spPr>
          <a:xfrm>
            <a:off x="540629" y="562207"/>
            <a:ext cx="10588558" cy="4023888"/>
          </a:xfrm>
          <a:prstGeom prst="rect">
            <a:avLst/>
          </a:prstGeom>
          <a:ln w="12700">
            <a:miter lim="400000"/>
          </a:ln>
          <a:extLst>
            <a:ext uri="{C572A759-6A51-4108-AA02-DFA0A04FC94B}">
              <ma14:wrappingTextBoxFlag xmlns="" xmlns:ma14="http://schemas.microsoft.com/office/mac/drawingml/2011/main" val="1"/>
            </a:ext>
          </a:extLst>
        </p:spPr>
        <p:txBody>
          <a:bodyPr lIns="72246" tIns="72246" rIns="72246" bIns="72246" anchor="ctr">
            <a:spAutoFit/>
          </a:bodyPr>
          <a:lstStyle>
            <a:lvl1pPr algn="l" defTabSz="457200">
              <a:defRPr sz="8400" i="1">
                <a:latin typeface="Arial"/>
                <a:ea typeface="Arial"/>
                <a:cs typeface="Arial"/>
                <a:sym typeface="Arial"/>
              </a:defRPr>
            </a:lvl1pPr>
          </a:lstStyle>
          <a:p>
            <a:r>
              <a:rPr lang="en-US" dirty="0"/>
              <a:t>What are the five major approaches of psychology?</a:t>
            </a:r>
          </a:p>
        </p:txBody>
      </p:sp>
    </p:spTree>
    <p:extLst>
      <p:ext uri="{BB962C8B-B14F-4D97-AF65-F5344CB8AC3E}">
        <p14:creationId xmlns:p14="http://schemas.microsoft.com/office/powerpoint/2010/main" val="285109496"/>
      </p:ext>
    </p:extLst>
  </p:cSld>
  <p:clrMapOvr>
    <a:masterClrMapping/>
  </p:clrMapOvr>
  <mc:AlternateContent xmlns:mc="http://schemas.openxmlformats.org/markup-compatibility/2006" xmlns:p14="http://schemas.microsoft.com/office/powerpoint/2010/main">
    <mc:Choice Requires="p14">
      <p:transition spd="slow" p14:dur="1250">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18"/>
          <p:cNvSpPr/>
          <p:nvPr/>
        </p:nvSpPr>
        <p:spPr>
          <a:xfrm>
            <a:off x="0" y="-12700"/>
            <a:ext cx="13042900" cy="7569200"/>
          </a:xfrm>
          <a:prstGeom prst="rect">
            <a:avLst/>
          </a:prstGeom>
          <a:solidFill/>
          <a:ln w="25400">
            <a:solidFill/>
            <a:miter lim="400000"/>
          </a:ln>
        </p:spPr>
        <p:txBody>
          <a:bodyPr lIns="0" tIns="0" rIns="0" bIns="0" anchor="ctr"/>
          <a:lstStyle/>
          <a:p>
            <a:pPr lvl="0">
              <a:defRPr>
                <a:solidFill>
                  <a:srgbClr val="000000"/>
                </a:solidFill>
                <a:latin typeface="Helvetica Neue Light"/>
                <a:ea typeface="Helvetica Neue Light"/>
                <a:cs typeface="Helvetica Neue Light"/>
                <a:sym typeface="Helvetica Neue Light"/>
              </a:defRPr>
            </a:pPr>
            <a:endParaRPr/>
          </a:p>
        </p:txBody>
      </p:sp>
      <p:sp>
        <p:nvSpPr>
          <p:cNvPr id="19" name="Shape 19"/>
          <p:cNvSpPr/>
          <p:nvPr/>
        </p:nvSpPr>
        <p:spPr>
          <a:xfrm>
            <a:off x="241671" y="335328"/>
            <a:ext cx="8165878" cy="8201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defRPr sz="4900" spc="1029">
                <a:latin typeface="Helvetica Neue Light"/>
                <a:ea typeface="Helvetica Neue Light"/>
                <a:cs typeface="Helvetica Neue Light"/>
                <a:sym typeface="Helvetica Neue Light"/>
              </a:defRPr>
            </a:lvl1pPr>
          </a:lstStyle>
          <a:p>
            <a:pPr lvl="0">
              <a:defRPr sz="1800" spc="0">
                <a:solidFill>
                  <a:srgbClr val="000000"/>
                </a:solidFill>
              </a:defRPr>
            </a:pPr>
            <a:r>
              <a:rPr sz="4900" spc="1029">
                <a:solidFill>
                  <a:srgbClr val="FFFFFF"/>
                </a:solidFill>
              </a:rPr>
              <a:t>THE BIG DEBATE</a:t>
            </a:r>
          </a:p>
        </p:txBody>
      </p:sp>
      <p:sp>
        <p:nvSpPr>
          <p:cNvPr id="20" name="Shape 20"/>
          <p:cNvSpPr/>
          <p:nvPr/>
        </p:nvSpPr>
        <p:spPr>
          <a:xfrm>
            <a:off x="315008" y="1263090"/>
            <a:ext cx="6235478" cy="87051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marL="35051" indent="-35051" algn="l">
              <a:defRPr sz="5200" u="sng">
                <a:latin typeface="Helvetica Neue"/>
                <a:ea typeface="Helvetica Neue"/>
                <a:cs typeface="Helvetica Neue"/>
                <a:sym typeface="Helvetica Neue"/>
              </a:defRPr>
            </a:lvl1pPr>
          </a:lstStyle>
          <a:p>
            <a:pPr lvl="0">
              <a:defRPr sz="1800" u="none">
                <a:solidFill>
                  <a:srgbClr val="000000"/>
                </a:solidFill>
              </a:defRPr>
            </a:pPr>
            <a:r>
              <a:rPr sz="5200" u="sng" dirty="0">
                <a:solidFill>
                  <a:srgbClr val="FFFFFF"/>
                </a:solidFill>
              </a:rPr>
              <a:t>Nature vs. Nurture</a:t>
            </a:r>
          </a:p>
        </p:txBody>
      </p:sp>
      <p:sp>
        <p:nvSpPr>
          <p:cNvPr id="21" name="Shape 21"/>
          <p:cNvSpPr/>
          <p:nvPr/>
        </p:nvSpPr>
        <p:spPr>
          <a:xfrm>
            <a:off x="376147" y="2121738"/>
            <a:ext cx="5697028" cy="48624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marL="392091" indent="-392091" algn="l">
              <a:lnSpc>
                <a:spcPts val="6500"/>
              </a:lnSpc>
              <a:spcBef>
                <a:spcPts val="600"/>
              </a:spcBef>
              <a:defRPr sz="3900">
                <a:latin typeface="Helvetica Neue Light"/>
                <a:ea typeface="Helvetica Neue Light"/>
                <a:cs typeface="Helvetica Neue Light"/>
                <a:sym typeface="Helvetica Neue Light"/>
              </a:defRPr>
            </a:lvl1pPr>
          </a:lstStyle>
          <a:p>
            <a:pPr lvl="0">
              <a:lnSpc>
                <a:spcPct val="100000"/>
              </a:lnSpc>
              <a:defRPr sz="1800">
                <a:solidFill>
                  <a:srgbClr val="000000"/>
                </a:solidFill>
              </a:defRPr>
            </a:pPr>
            <a:r>
              <a:rPr sz="3900" dirty="0">
                <a:solidFill>
                  <a:srgbClr val="FFFFFF"/>
                </a:solidFill>
              </a:rPr>
              <a:t>- debate about the extent to which particular aspects of behavior are a product of either inherited (nature, genetic) or acquired (nurture, learned) characteristics.</a:t>
            </a:r>
          </a:p>
        </p:txBody>
      </p:sp>
      <p:sp>
        <p:nvSpPr>
          <p:cNvPr id="22" name="Shape 22"/>
          <p:cNvSpPr/>
          <p:nvPr/>
        </p:nvSpPr>
        <p:spPr>
          <a:xfrm>
            <a:off x="673100" y="7651856"/>
            <a:ext cx="11277600" cy="16826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marL="35051" lvl="0" indent="-35051" algn="l">
              <a:defRPr sz="1800">
                <a:solidFill>
                  <a:srgbClr val="000000"/>
                </a:solidFill>
              </a:defRPr>
            </a:pPr>
            <a:r>
              <a:rPr sz="5200" spc="1716">
                <a:solidFill>
                  <a:srgbClr val="020202"/>
                </a:solidFill>
                <a:latin typeface="Helvetica Neue Light"/>
                <a:ea typeface="Helvetica Neue Light"/>
                <a:cs typeface="Helvetica Neue Light"/>
                <a:sym typeface="Helvetica Neue Light"/>
              </a:rPr>
              <a:t>NATURE </a:t>
            </a:r>
          </a:p>
          <a:p>
            <a:pPr marL="35051" lvl="0" indent="-35051" algn="l">
              <a:defRPr sz="1800">
                <a:solidFill>
                  <a:srgbClr val="000000"/>
                </a:solidFill>
              </a:defRPr>
            </a:pPr>
            <a:r>
              <a:rPr sz="5200" spc="1716">
                <a:solidFill>
                  <a:srgbClr val="020202"/>
                </a:solidFill>
                <a:latin typeface="Helvetica Neue Light"/>
                <a:ea typeface="Helvetica Neue Light"/>
                <a:cs typeface="Helvetica Neue Light"/>
                <a:sym typeface="Helvetica Neue Light"/>
              </a:rPr>
              <a:t>VS. NURTURE</a:t>
            </a:r>
          </a:p>
        </p:txBody>
      </p:sp>
      <p:pic>
        <p:nvPicPr>
          <p:cNvPr id="23" name="nature v nurture.mp4"/>
          <p:cNvPicPr/>
          <p:nvPr>
            <a:videoFile r:link="rId2"/>
            <p:extLst>
              <p:ext uri="{DAA4B4D4-6D71-4841-9C94-3DE7FCFB9230}">
                <p14:media xmlns:p14="http://schemas.microsoft.com/office/powerpoint/2010/main" r:embed="rId1"/>
              </p:ext>
            </p:extLst>
          </p:nvPr>
        </p:nvPicPr>
        <p:blipFill>
          <a:blip r:embed="rId5"/>
          <a:stretch>
            <a:fillRect/>
          </a:stretch>
        </p:blipFill>
        <p:spPr>
          <a:xfrm>
            <a:off x="6296597" y="2055951"/>
            <a:ext cx="6135738" cy="4601804"/>
          </a:xfrm>
          <a:prstGeom prst="rect">
            <a:avLst/>
          </a:prstGeom>
          <a:effectLst>
            <a:outerShdw blurRad="495300" dist="38100" dir="2700000" algn="tl" rotWithShape="0">
              <a:schemeClr val="tx1"/>
            </a:outerShdw>
            <a:reflection blurRad="6350" stA="50000" endA="300" endPos="55000" dir="5400000" sy="-100000" algn="bl" rotWithShape="0"/>
          </a:effectLst>
        </p:spPr>
      </p:pic>
      <p:pic>
        <p:nvPicPr>
          <p:cNvPr id="9" name="Picture 8" descr="Big Ideas Wh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80085" y="9534926"/>
            <a:ext cx="588097" cy="178581"/>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 presetClass="mediacall" presetSubtype="0" fill="hold" grpId="1" nodeType="withEffect">
                                  <p:stCondLst>
                                    <p:cond delay="0"/>
                                  </p:stCondLst>
                                  <p:childTnLst>
                                    <p:cmd type="call" cmd="playFrom(0.0)">
                                      <p:cBhvr>
                                        <p:cTn id="16" dur="1" fill="hold"/>
                                        <p:tgtEl>
                                          <p:spTgt spid="23"/>
                                        </p:tgtEl>
                                      </p:cBhvr>
                                    </p:cmd>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0" fill="hold" display="0">
                  <p:stCondLst>
                    <p:cond delay="indefinite"/>
                  </p:stCondLst>
                </p:cTn>
                <p:tgtEl>
                  <p:spTgt spid="23"/>
                </p:tgtEl>
              </p:cMediaNode>
            </p:video>
          </p:childTnLst>
        </p:cTn>
      </p:par>
    </p:tnLst>
    <p:bldLst>
      <p:bldP spid="20" grpId="0" animBg="1"/>
      <p:bldP spid="21" grpId="0" animBg="1"/>
      <p:bldP spid="23"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p:nvPr/>
        </p:nvSpPr>
        <p:spPr>
          <a:xfrm>
            <a:off x="0" y="0"/>
            <a:ext cx="5219700" cy="8077200"/>
          </a:xfrm>
          <a:prstGeom prst="rect">
            <a:avLst/>
          </a:prstGeom>
          <a:solidFill>
            <a:srgbClr val="FFFFFF"/>
          </a:solidFill>
          <a:ln w="12700">
            <a:miter lim="400000"/>
          </a:ln>
        </p:spPr>
        <p:txBody>
          <a:bodyPr lIns="0" tIns="0" rIns="0" bIns="0" anchor="ctr"/>
          <a:lstStyle/>
          <a:p>
            <a:pPr lvl="0">
              <a:defRPr>
                <a:solidFill>
                  <a:srgbClr val="000000"/>
                </a:solidFill>
                <a:latin typeface="Helvetica Neue Light"/>
                <a:ea typeface="Helvetica Neue Light"/>
                <a:cs typeface="Helvetica Neue Light"/>
                <a:sym typeface="Helvetica Neue Light"/>
              </a:defRPr>
            </a:pPr>
            <a:endParaRPr/>
          </a:p>
        </p:txBody>
      </p:sp>
      <p:sp>
        <p:nvSpPr>
          <p:cNvPr id="28" name="Shape 28"/>
          <p:cNvSpPr/>
          <p:nvPr/>
        </p:nvSpPr>
        <p:spPr>
          <a:xfrm>
            <a:off x="5219700" y="-12700"/>
            <a:ext cx="7823200" cy="7569200"/>
          </a:xfrm>
          <a:prstGeom prst="rect">
            <a:avLst/>
          </a:prstGeom>
          <a:solidFill/>
          <a:ln w="25400">
            <a:solidFill/>
            <a:miter lim="400000"/>
          </a:ln>
        </p:spPr>
        <p:txBody>
          <a:bodyPr lIns="0" tIns="0" rIns="0" bIns="0" anchor="ctr"/>
          <a:lstStyle/>
          <a:p>
            <a:pPr lvl="0">
              <a:defRPr>
                <a:solidFill>
                  <a:srgbClr val="000000"/>
                </a:solidFill>
                <a:latin typeface="Helvetica Neue Light"/>
                <a:ea typeface="Helvetica Neue Light"/>
                <a:cs typeface="Helvetica Neue Light"/>
                <a:sym typeface="Helvetica Neue Light"/>
              </a:defRPr>
            </a:pPr>
            <a:endParaRPr/>
          </a:p>
        </p:txBody>
      </p:sp>
      <p:sp>
        <p:nvSpPr>
          <p:cNvPr id="29" name="Shape 29"/>
          <p:cNvSpPr/>
          <p:nvPr/>
        </p:nvSpPr>
        <p:spPr>
          <a:xfrm>
            <a:off x="5270500" y="444500"/>
            <a:ext cx="7670800" cy="787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solidFill>
                  <a:srgbClr val="000000"/>
                </a:solidFill>
              </a:defRPr>
            </a:pPr>
            <a:r>
              <a:rPr sz="4500" spc="945">
                <a:solidFill>
                  <a:srgbClr val="FFFFFF"/>
                </a:solidFill>
                <a:latin typeface="Helvetica Neue Light"/>
                <a:ea typeface="Helvetica Neue Light"/>
                <a:cs typeface="Helvetica Neue Light"/>
                <a:sym typeface="Helvetica Neue Light"/>
              </a:rPr>
              <a:t>II. </a:t>
            </a:r>
            <a:r>
              <a:rPr sz="4500" spc="1890">
                <a:solidFill>
                  <a:srgbClr val="FFFFFF"/>
                </a:solidFill>
                <a:latin typeface="Helvetica Neue Light"/>
                <a:ea typeface="Helvetica Neue Light"/>
                <a:cs typeface="Helvetica Neue Light"/>
                <a:sym typeface="Helvetica Neue Light"/>
              </a:rPr>
              <a:t>APPROACHES</a:t>
            </a:r>
          </a:p>
        </p:txBody>
      </p:sp>
      <p:sp>
        <p:nvSpPr>
          <p:cNvPr id="30" name="Shape 30"/>
          <p:cNvSpPr/>
          <p:nvPr/>
        </p:nvSpPr>
        <p:spPr>
          <a:xfrm>
            <a:off x="5702300" y="1524000"/>
            <a:ext cx="7315200" cy="266828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solidFill>
                  <a:srgbClr val="000000"/>
                </a:solidFill>
              </a:defRPr>
            </a:pPr>
            <a:r>
              <a:rPr sz="4200" dirty="0">
                <a:solidFill>
                  <a:srgbClr val="FFFFFF"/>
                </a:solidFill>
                <a:latin typeface="Helvetica Neue Light"/>
                <a:ea typeface="Helvetica Neue Light"/>
                <a:cs typeface="Helvetica Neue Light"/>
                <a:sym typeface="Helvetica Neue Light"/>
              </a:rPr>
              <a:t>BIOLOGICAL</a:t>
            </a:r>
            <a:endParaRPr sz="4200" u="sng" dirty="0">
              <a:solidFill>
                <a:srgbClr val="FFFFFF"/>
              </a:solidFill>
              <a:latin typeface="Helvetica Neue Light"/>
              <a:ea typeface="Helvetica Neue Light"/>
              <a:cs typeface="Helvetica Neue Light"/>
              <a:sym typeface="Helvetica Neue Light"/>
            </a:endParaRPr>
          </a:p>
          <a:p>
            <a:pPr lvl="0"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behavior &amp; mental processes are largely shaped by the nervous system: brain, hormones, genes.</a:t>
            </a:r>
          </a:p>
        </p:txBody>
      </p:sp>
      <p:pic>
        <p:nvPicPr>
          <p:cNvPr id="31" name="brain.gif"/>
          <p:cNvPicPr/>
          <p:nvPr/>
        </p:nvPicPr>
        <p:blipFill rotWithShape="1">
          <a:blip r:embed="rId3"/>
          <a:srcRect l="6393"/>
          <a:stretch/>
        </p:blipFill>
        <p:spPr>
          <a:xfrm>
            <a:off x="0" y="3616325"/>
            <a:ext cx="5207000" cy="4171950"/>
          </a:xfrm>
          <a:prstGeom prst="rect">
            <a:avLst/>
          </a:prstGeom>
          <a:ln w="25400">
            <a:miter lim="400000"/>
          </a:ln>
          <a:effectLst>
            <a:reflection stA="50000" endPos="40000" dir="5400000" sy="-100000" algn="bl" rotWithShape="0"/>
          </a:effectLst>
        </p:spPr>
      </p:pic>
      <p:sp>
        <p:nvSpPr>
          <p:cNvPr id="32" name="Shape 32"/>
          <p:cNvSpPr/>
          <p:nvPr/>
        </p:nvSpPr>
        <p:spPr>
          <a:xfrm>
            <a:off x="5664200" y="4583420"/>
            <a:ext cx="7315200" cy="26682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marL="190500" lvl="0" indent="-190500" algn="l">
              <a:defRPr sz="1800">
                <a:solidFill>
                  <a:srgbClr val="000000"/>
                </a:solidFill>
              </a:defRPr>
            </a:pPr>
            <a:r>
              <a:rPr sz="4200" dirty="0">
                <a:solidFill>
                  <a:srgbClr val="FFFFFF"/>
                </a:solidFill>
                <a:latin typeface="Helvetica Neue Light"/>
                <a:ea typeface="Helvetica Neue Light"/>
                <a:cs typeface="Helvetica Neue Light"/>
                <a:sym typeface="Helvetica Neue Light"/>
              </a:rPr>
              <a:t>EVOLUTIONARY</a:t>
            </a:r>
            <a:endParaRPr sz="4200" u="sng" dirty="0">
              <a:solidFill>
                <a:srgbClr val="FFFFFF"/>
              </a:solidFill>
              <a:latin typeface="Helvetica Neue Light"/>
              <a:ea typeface="Helvetica Neue Light"/>
              <a:cs typeface="Helvetica Neue Light"/>
              <a:sym typeface="Helvetica Neue Light"/>
            </a:endParaRPr>
          </a:p>
          <a:p>
            <a:pPr marL="190500" lvl="0" indent="-190500"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 Darwinism </a:t>
            </a:r>
          </a:p>
          <a:p>
            <a:pPr marL="190500" lvl="0" indent="-190500"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 emphasizes ways in which behavior &amp; mental processes are adaptive for survival</a:t>
            </a:r>
          </a:p>
        </p:txBody>
      </p:sp>
      <p:pic>
        <p:nvPicPr>
          <p:cNvPr id="33" name="evolution-1.jpg"/>
          <p:cNvPicPr/>
          <p:nvPr/>
        </p:nvPicPr>
        <p:blipFill>
          <a:blip r:embed="rId4"/>
          <a:srcRect l="29799" t="6666" r="200" b="4000"/>
          <a:stretch>
            <a:fillRect/>
          </a:stretch>
        </p:blipFill>
        <p:spPr>
          <a:xfrm>
            <a:off x="63500" y="3731985"/>
            <a:ext cx="5080000" cy="3889830"/>
          </a:xfrm>
          <a:prstGeom prst="rect">
            <a:avLst/>
          </a:prstGeom>
          <a:ln w="25400">
            <a:miter lim="400000"/>
          </a:ln>
          <a:effectLst>
            <a:reflection stA="50000" endPos="40000" dir="5400000" sy="-100000" algn="bl" rotWithShape="0"/>
          </a:effectLst>
        </p:spPr>
      </p:pic>
      <p:pic>
        <p:nvPicPr>
          <p:cNvPr id="34" name="brain.gif"/>
          <p:cNvPicPr/>
          <p:nvPr/>
        </p:nvPicPr>
        <p:blipFill>
          <a:blip r:embed="rId3"/>
          <a:stretch>
            <a:fillRect/>
          </a:stretch>
        </p:blipFill>
        <p:spPr>
          <a:xfrm>
            <a:off x="-215900" y="-130175"/>
            <a:ext cx="5562600" cy="4171950"/>
          </a:xfrm>
          <a:prstGeom prst="rect">
            <a:avLst/>
          </a:prstGeom>
          <a:ln w="12700">
            <a:miter lim="400000"/>
          </a:ln>
          <a:effectLst>
            <a:outerShdw blurRad="177800" dist="177800" dir="2700000" rotWithShape="0">
              <a:srgbClr val="010100"/>
            </a:outerShdw>
          </a:effectLst>
        </p:spPr>
      </p:pic>
      <p:sp>
        <p:nvSpPr>
          <p:cNvPr id="35" name="Shape 35"/>
          <p:cNvSpPr/>
          <p:nvPr/>
        </p:nvSpPr>
        <p:spPr>
          <a:xfrm>
            <a:off x="317500" y="8300292"/>
            <a:ext cx="7670800" cy="9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defRPr sz="5400" spc="2267">
                <a:solidFill>
                  <a:srgbClr val="020202"/>
                </a:solidFill>
                <a:latin typeface="Helvetica Neue Light"/>
                <a:ea typeface="Helvetica Neue Light"/>
                <a:cs typeface="Helvetica Neue Light"/>
                <a:sym typeface="Helvetica Neue Light"/>
              </a:defRPr>
            </a:lvl1pPr>
          </a:lstStyle>
          <a:p>
            <a:pPr lvl="0">
              <a:defRPr sz="1800" spc="0">
                <a:solidFill>
                  <a:srgbClr val="000000"/>
                </a:solidFill>
              </a:defRPr>
            </a:pPr>
            <a:r>
              <a:rPr sz="5400" spc="2267">
                <a:solidFill>
                  <a:srgbClr val="020202"/>
                </a:solidFill>
              </a:rPr>
              <a:t>APPROACHES</a:t>
            </a:r>
          </a:p>
        </p:txBody>
      </p:sp>
      <p:pic>
        <p:nvPicPr>
          <p:cNvPr id="12" name="Picture 11" descr="Big Ideas 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80085" y="9534926"/>
            <a:ext cx="588097" cy="178581"/>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par>
                              <p:cTn id="8" fill="hold">
                                <p:stCondLst>
                                  <p:cond delay="1000"/>
                                </p:stCondLst>
                                <p:childTnLst>
                                  <p:par>
                                    <p:cTn id="9" presetID="2" presetClass="entr" presetSubtype="1" fill="hold" grpId="2" nodeType="afterEffect" p14:presetBounceEnd="50000">
                                      <p:stCondLst>
                                        <p:cond delay="0"/>
                                      </p:stCondLst>
                                      <p:iterate>
                                        <p:tmAbs val="0"/>
                                      </p:iterate>
                                      <p:childTnLst>
                                        <p:set>
                                          <p:cBhvr>
                                            <p:cTn id="10" fill="hold"/>
                                            <p:tgtEl>
                                              <p:spTgt spid="31"/>
                                            </p:tgtEl>
                                            <p:attrNameLst>
                                              <p:attrName>style.visibility</p:attrName>
                                            </p:attrNameLst>
                                          </p:cBhvr>
                                          <p:to>
                                            <p:strVal val="visible"/>
                                          </p:to>
                                        </p:set>
                                        <p:anim calcmode="lin" valueType="num" p14:bounceEnd="50000">
                                          <p:cBhvr>
                                            <p:cTn id="11" dur="1000" fill="hold"/>
                                            <p:tgtEl>
                                              <p:spTgt spid="31"/>
                                            </p:tgtEl>
                                            <p:attrNameLst>
                                              <p:attrName>ppt_x</p:attrName>
                                            </p:attrNameLst>
                                          </p:cBhvr>
                                          <p:tavLst>
                                            <p:tav tm="0">
                                              <p:val>
                                                <p:strVal val="#ppt_x"/>
                                              </p:val>
                                            </p:tav>
                                            <p:tav tm="100000">
                                              <p:val>
                                                <p:strVal val="#ppt_x"/>
                                              </p:val>
                                            </p:tav>
                                          </p:tavLst>
                                        </p:anim>
                                        <p:anim calcmode="lin" valueType="num" p14:bounceEnd="50000">
                                          <p:cBhvr>
                                            <p:cTn id="12" dur="1000" fill="hold"/>
                                            <p:tgtEl>
                                              <p:spTgt spid="31"/>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1" fill="hold" grpId="3" nodeType="afterEffect" p14:presetBounceEnd="50000">
                                      <p:stCondLst>
                                        <p:cond delay="0"/>
                                      </p:stCondLst>
                                      <p:iterate>
                                        <p:tmAbs val="0"/>
                                      </p:iterate>
                                      <p:childTnLst>
                                        <p:set>
                                          <p:cBhvr>
                                            <p:cTn id="15" fill="hold"/>
                                            <p:tgtEl>
                                              <p:spTgt spid="34"/>
                                            </p:tgtEl>
                                            <p:attrNameLst>
                                              <p:attrName>style.visibility</p:attrName>
                                            </p:attrNameLst>
                                          </p:cBhvr>
                                          <p:to>
                                            <p:strVal val="visible"/>
                                          </p:to>
                                        </p:set>
                                        <p:anim calcmode="lin" valueType="num" p14:bounceEnd="50000">
                                          <p:cBhvr>
                                            <p:cTn id="16" dur="750" fill="hold"/>
                                            <p:tgtEl>
                                              <p:spTgt spid="34"/>
                                            </p:tgtEl>
                                            <p:attrNameLst>
                                              <p:attrName>ppt_x</p:attrName>
                                            </p:attrNameLst>
                                          </p:cBhvr>
                                          <p:tavLst>
                                            <p:tav tm="0">
                                              <p:val>
                                                <p:strVal val="#ppt_x"/>
                                              </p:val>
                                            </p:tav>
                                            <p:tav tm="100000">
                                              <p:val>
                                                <p:strVal val="#ppt_x"/>
                                              </p:val>
                                            </p:tav>
                                          </p:tavLst>
                                        </p:anim>
                                        <p:anim calcmode="lin" valueType="num" p14:bounceEnd="50000">
                                          <p:cBhvr>
                                            <p:cTn id="17" dur="75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750"/>
                                            <p:tgtEl>
                                              <p:spTgt spid="32"/>
                                            </p:tgtEl>
                                          </p:cBhvr>
                                        </p:animEffect>
                                      </p:childTnLst>
                                    </p:cTn>
                                  </p:par>
                                </p:childTnLst>
                              </p:cTn>
                            </p:par>
                            <p:par>
                              <p:cTn id="23" fill="hold">
                                <p:stCondLst>
                                  <p:cond delay="750"/>
                                </p:stCondLst>
                                <p:childTnLst>
                                  <p:par>
                                    <p:cTn id="24" presetID="2" presetClass="entr" presetSubtype="8" fill="hold" grpId="5" nodeType="afterEffect" p14:presetBounceEnd="50000">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14:bounceEnd="50000">
                                          <p:cBhvr additive="base">
                                            <p:cTn id="26" dur="1000" fill="hold"/>
                                            <p:tgtEl>
                                              <p:spTgt spid="33"/>
                                            </p:tgtEl>
                                            <p:attrNameLst>
                                              <p:attrName>ppt_x</p:attrName>
                                            </p:attrNameLst>
                                          </p:cBhvr>
                                          <p:tavLst>
                                            <p:tav tm="0">
                                              <p:val>
                                                <p:strVal val="0-#ppt_w/2"/>
                                              </p:val>
                                            </p:tav>
                                            <p:tav tm="100000">
                                              <p:val>
                                                <p:strVal val="#ppt_x"/>
                                              </p:val>
                                            </p:tav>
                                          </p:tavLst>
                                        </p:anim>
                                        <p:anim calcmode="lin" valueType="num" p14:bounceEnd="50000">
                                          <p:cBhvr additive="base">
                                            <p:cTn id="27" dur="10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1750"/>
                                </p:stCondLst>
                                <p:childTnLst>
                                  <p:par>
                                    <p:cTn id="29" presetID="10" presetClass="exit" presetSubtype="0" fill="hold" grpId="6" nodeType="afterEffect">
                                      <p:stCondLst>
                                        <p:cond delay="0"/>
                                      </p:stCondLst>
                                      <p:iterate>
                                        <p:tmAbs val="0"/>
                                      </p:iterate>
                                      <p:childTnLst>
                                        <p:animEffect transition="out" filter="fade">
                                          <p:cBhvr>
                                            <p:cTn id="30" dur="500" fill="hold"/>
                                            <p:tgtEl>
                                              <p:spTgt spid="31"/>
                                            </p:tgtEl>
                                          </p:cBhvr>
                                        </p:animEffect>
                                        <p:set>
                                          <p:cBhvr>
                                            <p:cTn id="3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animBg="1" advAuto="0"/>
          <p:bldP spid="31" grpId="2" animBg="1" advAuto="0"/>
          <p:bldP spid="31" grpId="6" animBg="1" advAuto="0"/>
          <p:bldP spid="32" grpId="0" animBg="1"/>
          <p:bldP spid="33" grpId="5" animBg="1" advAuto="0"/>
          <p:bldP spid="34" grpId="3" animBg="1" advAuto="0"/>
        </p:bldLst>
      </p:timing>
    </mc:Choice>
    <mc:Fallback xmlns="">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par>
                              <p:cTn id="8" fill="hold">
                                <p:stCondLst>
                                  <p:cond delay="1000"/>
                                </p:stCondLst>
                                <p:childTnLst>
                                  <p:par>
                                    <p:cTn id="9" presetID="2" presetClass="entr" presetSubtype="1" fill="hold" grpId="2" nodeType="afterEffect">
                                      <p:stCondLst>
                                        <p:cond delay="0"/>
                                      </p:stCondLst>
                                      <p:iterate>
                                        <p:tmAbs val="0"/>
                                      </p:iterate>
                                      <p:childTnLst>
                                        <p:set>
                                          <p:cBhvr>
                                            <p:cTn id="10" fill="hold"/>
                                            <p:tgtEl>
                                              <p:spTgt spid="31"/>
                                            </p:tgtEl>
                                            <p:attrNameLst>
                                              <p:attrName>style.visibility</p:attrName>
                                            </p:attrNameLst>
                                          </p:cBhvr>
                                          <p:to>
                                            <p:strVal val="visible"/>
                                          </p:to>
                                        </p:set>
                                        <p:anim calcmode="lin" valueType="num">
                                          <p:cBhvr>
                                            <p:cTn id="11" dur="1000" fill="hold"/>
                                            <p:tgtEl>
                                              <p:spTgt spid="31"/>
                                            </p:tgtEl>
                                            <p:attrNameLst>
                                              <p:attrName>ppt_x</p:attrName>
                                            </p:attrNameLst>
                                          </p:cBhvr>
                                          <p:tavLst>
                                            <p:tav tm="0">
                                              <p:val>
                                                <p:strVal val="#ppt_x"/>
                                              </p:val>
                                            </p:tav>
                                            <p:tav tm="100000">
                                              <p:val>
                                                <p:strVal val="#ppt_x"/>
                                              </p:val>
                                            </p:tav>
                                          </p:tavLst>
                                        </p:anim>
                                        <p:anim calcmode="lin" valueType="num">
                                          <p:cBhvr>
                                            <p:cTn id="12" dur="1000" fill="hold"/>
                                            <p:tgtEl>
                                              <p:spTgt spid="31"/>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1" fill="hold" grpId="3" nodeType="afterEffect">
                                      <p:stCondLst>
                                        <p:cond delay="0"/>
                                      </p:stCondLst>
                                      <p:iterate>
                                        <p:tmAbs val="0"/>
                                      </p:iterate>
                                      <p:childTnLst>
                                        <p:set>
                                          <p:cBhvr>
                                            <p:cTn id="15" fill="hold"/>
                                            <p:tgtEl>
                                              <p:spTgt spid="34"/>
                                            </p:tgtEl>
                                            <p:attrNameLst>
                                              <p:attrName>style.visibility</p:attrName>
                                            </p:attrNameLst>
                                          </p:cBhvr>
                                          <p:to>
                                            <p:strVal val="visible"/>
                                          </p:to>
                                        </p:set>
                                        <p:anim calcmode="lin" valueType="num">
                                          <p:cBhvr>
                                            <p:cTn id="16" dur="750" fill="hold"/>
                                            <p:tgtEl>
                                              <p:spTgt spid="34"/>
                                            </p:tgtEl>
                                            <p:attrNameLst>
                                              <p:attrName>ppt_x</p:attrName>
                                            </p:attrNameLst>
                                          </p:cBhvr>
                                          <p:tavLst>
                                            <p:tav tm="0">
                                              <p:val>
                                                <p:strVal val="#ppt_x"/>
                                              </p:val>
                                            </p:tav>
                                            <p:tav tm="100000">
                                              <p:val>
                                                <p:strVal val="#ppt_x"/>
                                              </p:val>
                                            </p:tav>
                                          </p:tavLst>
                                        </p:anim>
                                        <p:anim calcmode="lin" valueType="num">
                                          <p:cBhvr>
                                            <p:cTn id="17" dur="75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750"/>
                                            <p:tgtEl>
                                              <p:spTgt spid="32"/>
                                            </p:tgtEl>
                                          </p:cBhvr>
                                        </p:animEffect>
                                      </p:childTnLst>
                                    </p:cTn>
                                  </p:par>
                                </p:childTnLst>
                              </p:cTn>
                            </p:par>
                            <p:par>
                              <p:cTn id="23" fill="hold">
                                <p:stCondLst>
                                  <p:cond delay="750"/>
                                </p:stCondLst>
                                <p:childTnLst>
                                  <p:par>
                                    <p:cTn id="24" presetID="2" presetClass="entr" presetSubtype="8" fill="hold" grpId="5"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1000" fill="hold"/>
                                            <p:tgtEl>
                                              <p:spTgt spid="33"/>
                                            </p:tgtEl>
                                            <p:attrNameLst>
                                              <p:attrName>ppt_x</p:attrName>
                                            </p:attrNameLst>
                                          </p:cBhvr>
                                          <p:tavLst>
                                            <p:tav tm="0">
                                              <p:val>
                                                <p:strVal val="0-#ppt_w/2"/>
                                              </p:val>
                                            </p:tav>
                                            <p:tav tm="100000">
                                              <p:val>
                                                <p:strVal val="#ppt_x"/>
                                              </p:val>
                                            </p:tav>
                                          </p:tavLst>
                                        </p:anim>
                                        <p:anim calcmode="lin" valueType="num">
                                          <p:cBhvr additive="base">
                                            <p:cTn id="27" dur="10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1750"/>
                                </p:stCondLst>
                                <p:childTnLst>
                                  <p:par>
                                    <p:cTn id="29" presetID="10" presetClass="exit" presetSubtype="0" fill="hold" grpId="6" nodeType="afterEffect">
                                      <p:stCondLst>
                                        <p:cond delay="0"/>
                                      </p:stCondLst>
                                      <p:iterate>
                                        <p:tmAbs val="0"/>
                                      </p:iterate>
                                      <p:childTnLst>
                                        <p:animEffect transition="out" filter="fade">
                                          <p:cBhvr>
                                            <p:cTn id="30" dur="500" fill="hold"/>
                                            <p:tgtEl>
                                              <p:spTgt spid="31"/>
                                            </p:tgtEl>
                                          </p:cBhvr>
                                        </p:animEffect>
                                        <p:set>
                                          <p:cBhvr>
                                            <p:cTn id="3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animBg="1" advAuto="0"/>
          <p:bldP spid="31" grpId="2" animBg="1" advAuto="0"/>
          <p:bldP spid="31" grpId="6" animBg="1" advAuto="0"/>
          <p:bldP spid="32" grpId="0" animBg="1"/>
          <p:bldP spid="33" grpId="5" animBg="1" advAuto="0"/>
          <p:bldP spid="34" grpId="3" animBg="1" advAuto="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sigmund-freud.jpg"/>
          <p:cNvPicPr/>
          <p:nvPr/>
        </p:nvPicPr>
        <p:blipFill>
          <a:blip r:embed="rId3"/>
          <a:srcRect r="1717" b="167"/>
          <a:stretch>
            <a:fillRect/>
          </a:stretch>
        </p:blipFill>
        <p:spPr>
          <a:xfrm>
            <a:off x="-50800" y="-25400"/>
            <a:ext cx="5302365" cy="7581900"/>
          </a:xfrm>
          <a:prstGeom prst="rect">
            <a:avLst/>
          </a:prstGeom>
          <a:ln w="12700">
            <a:miter lim="400000"/>
          </a:ln>
        </p:spPr>
      </p:pic>
      <p:sp>
        <p:nvSpPr>
          <p:cNvPr id="40" name="Shape 40"/>
          <p:cNvSpPr/>
          <p:nvPr/>
        </p:nvSpPr>
        <p:spPr>
          <a:xfrm>
            <a:off x="2466620" y="6943041"/>
            <a:ext cx="2535912" cy="46106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b">
            <a:spAutoFit/>
          </a:bodyPr>
          <a:lstStyle>
            <a:lvl1pPr>
              <a:defRPr sz="2400">
                <a:solidFill>
                  <a:srgbClr val="FDFDFD"/>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DFDFD"/>
                </a:solidFill>
              </a:rPr>
              <a:t>SIGMUND FREUD</a:t>
            </a:r>
          </a:p>
        </p:txBody>
      </p:sp>
      <p:pic>
        <p:nvPicPr>
          <p:cNvPr id="41" name="watson-yg.jpg"/>
          <p:cNvPicPr/>
          <p:nvPr/>
        </p:nvPicPr>
        <p:blipFill>
          <a:blip r:embed="rId4"/>
          <a:stretch>
            <a:fillRect/>
          </a:stretch>
        </p:blipFill>
        <p:spPr>
          <a:xfrm>
            <a:off x="-114300" y="-76200"/>
            <a:ext cx="5305146" cy="7632701"/>
          </a:xfrm>
          <a:prstGeom prst="rect">
            <a:avLst/>
          </a:prstGeom>
          <a:ln w="12700">
            <a:miter lim="400000"/>
          </a:ln>
        </p:spPr>
      </p:pic>
      <p:sp>
        <p:nvSpPr>
          <p:cNvPr id="42" name="Shape 42"/>
          <p:cNvSpPr/>
          <p:nvPr/>
        </p:nvSpPr>
        <p:spPr>
          <a:xfrm>
            <a:off x="5219700" y="-12700"/>
            <a:ext cx="7823200" cy="7569200"/>
          </a:xfrm>
          <a:prstGeom prst="rect">
            <a:avLst/>
          </a:prstGeom>
          <a:solidFill/>
          <a:ln w="25400">
            <a:solidFill/>
            <a:miter lim="400000"/>
          </a:ln>
        </p:spPr>
        <p:txBody>
          <a:bodyPr lIns="0" tIns="0" rIns="0" bIns="0" anchor="ctr"/>
          <a:lstStyle/>
          <a:p>
            <a:pPr lvl="0">
              <a:defRPr>
                <a:solidFill>
                  <a:srgbClr val="000000"/>
                </a:solidFill>
                <a:latin typeface="Helvetica Neue Light"/>
                <a:ea typeface="Helvetica Neue Light"/>
                <a:cs typeface="Helvetica Neue Light"/>
                <a:sym typeface="Helvetica Neue Light"/>
              </a:defRPr>
            </a:pPr>
            <a:endParaRPr/>
          </a:p>
        </p:txBody>
      </p:sp>
      <p:sp>
        <p:nvSpPr>
          <p:cNvPr id="43" name="Shape 43"/>
          <p:cNvSpPr/>
          <p:nvPr/>
        </p:nvSpPr>
        <p:spPr>
          <a:xfrm>
            <a:off x="5270500" y="444500"/>
            <a:ext cx="7670800" cy="787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solidFill>
                  <a:srgbClr val="000000"/>
                </a:solidFill>
              </a:defRPr>
            </a:pPr>
            <a:r>
              <a:rPr sz="4500" spc="945">
                <a:solidFill>
                  <a:srgbClr val="FFFFFF"/>
                </a:solidFill>
                <a:latin typeface="Helvetica Neue Light"/>
                <a:ea typeface="Helvetica Neue Light"/>
                <a:cs typeface="Helvetica Neue Light"/>
                <a:sym typeface="Helvetica Neue Light"/>
              </a:rPr>
              <a:t>II. </a:t>
            </a:r>
            <a:r>
              <a:rPr sz="4500" spc="1890">
                <a:solidFill>
                  <a:srgbClr val="FFFFFF"/>
                </a:solidFill>
                <a:latin typeface="Helvetica Neue Light"/>
                <a:ea typeface="Helvetica Neue Light"/>
                <a:cs typeface="Helvetica Neue Light"/>
                <a:sym typeface="Helvetica Neue Light"/>
              </a:rPr>
              <a:t>APPROACHES</a:t>
            </a:r>
          </a:p>
        </p:txBody>
      </p:sp>
      <p:sp>
        <p:nvSpPr>
          <p:cNvPr id="44" name="Shape 44"/>
          <p:cNvSpPr/>
          <p:nvPr/>
        </p:nvSpPr>
        <p:spPr>
          <a:xfrm>
            <a:off x="5511800" y="4011919"/>
            <a:ext cx="7315200" cy="31508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marL="215900" lvl="0" indent="-215900" algn="l">
              <a:defRPr sz="1800">
                <a:solidFill>
                  <a:srgbClr val="000000"/>
                </a:solidFill>
              </a:defRPr>
            </a:pPr>
            <a:r>
              <a:rPr sz="4200" dirty="0">
                <a:solidFill>
                  <a:srgbClr val="FFFFFF"/>
                </a:solidFill>
                <a:latin typeface="Helvetica Neue Light"/>
                <a:ea typeface="Helvetica Neue Light"/>
                <a:cs typeface="Helvetica Neue Light"/>
                <a:sym typeface="Helvetica Neue Light"/>
              </a:rPr>
              <a:t>BEHAVIORAL</a:t>
            </a:r>
            <a:endParaRPr sz="4200" u="sng" dirty="0">
              <a:solidFill>
                <a:srgbClr val="FFFFFF"/>
              </a:solidFill>
              <a:latin typeface="Helvetica Neue Light"/>
              <a:ea typeface="Helvetica Neue Light"/>
              <a:cs typeface="Helvetica Neue Light"/>
              <a:sym typeface="Helvetica Neue Light"/>
            </a:endParaRPr>
          </a:p>
          <a:p>
            <a:pPr marL="215900" lvl="0" indent="-215900"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 founded by Watson</a:t>
            </a:r>
            <a:endParaRPr sz="3100" u="sng" dirty="0">
              <a:solidFill>
                <a:srgbClr val="FFFFFF"/>
              </a:solidFill>
              <a:latin typeface="Helvetica Neue Light"/>
              <a:ea typeface="Helvetica Neue Light"/>
              <a:cs typeface="Helvetica Neue Light"/>
              <a:sym typeface="Helvetica Neue Light"/>
            </a:endParaRPr>
          </a:p>
          <a:p>
            <a:pPr marL="215900" lvl="0" indent="-215900"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 Emphasizes learning, especially each person’s experience with rewards &amp; punishments</a:t>
            </a:r>
          </a:p>
          <a:p>
            <a:pPr lvl="1" indent="0"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 focuses on OBSERVABLE behavior</a:t>
            </a:r>
          </a:p>
        </p:txBody>
      </p:sp>
      <p:sp>
        <p:nvSpPr>
          <p:cNvPr id="45" name="Shape 45"/>
          <p:cNvSpPr/>
          <p:nvPr/>
        </p:nvSpPr>
        <p:spPr>
          <a:xfrm>
            <a:off x="5511800" y="1217919"/>
            <a:ext cx="7315200" cy="26682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solidFill>
                  <a:srgbClr val="000000"/>
                </a:solidFill>
              </a:defRPr>
            </a:pPr>
            <a:r>
              <a:rPr sz="4200" dirty="0">
                <a:solidFill>
                  <a:srgbClr val="FFFFFF"/>
                </a:solidFill>
                <a:latin typeface="Helvetica Neue Light"/>
                <a:ea typeface="Helvetica Neue Light"/>
                <a:cs typeface="Helvetica Neue Light"/>
                <a:sym typeface="Helvetica Neue Light"/>
              </a:rPr>
              <a:t>PSYCHODYNAMIC</a:t>
            </a:r>
            <a:endParaRPr sz="4200" u="sng" dirty="0">
              <a:solidFill>
                <a:srgbClr val="FFFFFF"/>
              </a:solidFill>
              <a:latin typeface="Helvetica Neue Light"/>
              <a:ea typeface="Helvetica Neue Light"/>
              <a:cs typeface="Helvetica Neue Light"/>
              <a:sym typeface="Helvetica Neue Light"/>
            </a:endParaRPr>
          </a:p>
          <a:p>
            <a:pPr marL="739321" lvl="0" indent="-421821" algn="l">
              <a:buSzPct val="171000"/>
              <a:buChar char="-"/>
              <a:defRPr sz="1800">
                <a:solidFill>
                  <a:srgbClr val="000000"/>
                </a:solidFill>
              </a:defRPr>
            </a:pPr>
            <a:r>
              <a:rPr sz="3100" dirty="0">
                <a:solidFill>
                  <a:srgbClr val="FFFFFF"/>
                </a:solidFill>
                <a:latin typeface="Helvetica Neue Light"/>
                <a:ea typeface="Helvetica Neue Light"/>
                <a:cs typeface="Helvetica Neue Light"/>
                <a:sym typeface="Helvetica Neue Light"/>
              </a:rPr>
              <a:t>Founded by Freud</a:t>
            </a:r>
          </a:p>
          <a:p>
            <a:pPr marL="739321" lvl="0" indent="-421821" algn="l">
              <a:buSzPct val="171000"/>
              <a:buChar char="-"/>
              <a:defRPr sz="1800">
                <a:solidFill>
                  <a:srgbClr val="000000"/>
                </a:solidFill>
              </a:defRPr>
            </a:pPr>
            <a:r>
              <a:rPr sz="3100" dirty="0">
                <a:solidFill>
                  <a:srgbClr val="FFFFFF"/>
                </a:solidFill>
                <a:latin typeface="Helvetica Neue Light"/>
                <a:ea typeface="Helvetica Neue Light"/>
                <a:cs typeface="Helvetica Neue Light"/>
                <a:sym typeface="Helvetica Neue Light"/>
              </a:rPr>
              <a:t>behavior comes from unconscious drives, usually stemming from childhood</a:t>
            </a:r>
          </a:p>
        </p:txBody>
      </p:sp>
      <p:sp>
        <p:nvSpPr>
          <p:cNvPr id="46" name="Shape 46"/>
          <p:cNvSpPr/>
          <p:nvPr/>
        </p:nvSpPr>
        <p:spPr>
          <a:xfrm>
            <a:off x="317500" y="8300292"/>
            <a:ext cx="7670800" cy="9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defRPr sz="5400" spc="2267">
                <a:solidFill>
                  <a:srgbClr val="020202"/>
                </a:solidFill>
                <a:latin typeface="Helvetica Neue Light"/>
                <a:ea typeface="Helvetica Neue Light"/>
                <a:cs typeface="Helvetica Neue Light"/>
                <a:sym typeface="Helvetica Neue Light"/>
              </a:defRPr>
            </a:lvl1pPr>
          </a:lstStyle>
          <a:p>
            <a:pPr lvl="0">
              <a:defRPr sz="1800" spc="0">
                <a:solidFill>
                  <a:srgbClr val="000000"/>
                </a:solidFill>
              </a:defRPr>
            </a:pPr>
            <a:r>
              <a:rPr sz="5400" spc="2267">
                <a:solidFill>
                  <a:srgbClr val="020202"/>
                </a:solidFill>
              </a:rPr>
              <a:t>APPROACHES</a:t>
            </a:r>
          </a:p>
        </p:txBody>
      </p:sp>
      <p:sp>
        <p:nvSpPr>
          <p:cNvPr id="47" name="Shape 47"/>
          <p:cNvSpPr/>
          <p:nvPr/>
        </p:nvSpPr>
        <p:spPr>
          <a:xfrm>
            <a:off x="2422869" y="6943041"/>
            <a:ext cx="2623414" cy="46106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b">
            <a:spAutoFit/>
          </a:bodyPr>
          <a:lstStyle>
            <a:lvl1pPr>
              <a:defRPr sz="2400">
                <a:solidFill>
                  <a:srgbClr val="FDFDFD"/>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DFDFD"/>
                </a:solidFill>
              </a:rPr>
              <a:t>JOHN B. WATSON</a:t>
            </a:r>
          </a:p>
        </p:txBody>
      </p:sp>
      <p:pic>
        <p:nvPicPr>
          <p:cNvPr id="12" name="Picture 11" descr="Big Ideas 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80085" y="9534926"/>
            <a:ext cx="588097" cy="178581"/>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2"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childTnLst>
                                </p:cTn>
                              </p:par>
                            </p:childTnLst>
                          </p:cTn>
                        </p:par>
                        <p:par>
                          <p:cTn id="13" fill="hold">
                            <p:stCondLst>
                              <p:cond delay="1000"/>
                            </p:stCondLst>
                            <p:childTnLst>
                              <p:par>
                                <p:cTn id="14" presetID="4" presetClass="entr" presetSubtype="32" fill="hold" grpId="3" nodeType="afterEffect">
                                  <p:stCondLst>
                                    <p:cond delay="0"/>
                                  </p:stCondLst>
                                  <p:iterate>
                                    <p:tmAbs val="0"/>
                                  </p:iterate>
                                  <p:childTnLst>
                                    <p:set>
                                      <p:cBhvr>
                                        <p:cTn id="15" fill="hold"/>
                                        <p:tgtEl>
                                          <p:spTgt spid="41"/>
                                        </p:tgtEl>
                                        <p:attrNameLst>
                                          <p:attrName>style.visibility</p:attrName>
                                        </p:attrNameLst>
                                      </p:cBhvr>
                                      <p:to>
                                        <p:strVal val="visible"/>
                                      </p:to>
                                    </p:set>
                                    <p:animEffect transition="in" filter="box(out)">
                                      <p:cBhvr>
                                        <p:cTn id="16" dur="1000"/>
                                        <p:tgtEl>
                                          <p:spTgt spid="41"/>
                                        </p:tgtEl>
                                      </p:cBhvr>
                                    </p:animEffect>
                                  </p:childTnLst>
                                </p:cTn>
                              </p:par>
                            </p:childTnLst>
                          </p:cTn>
                        </p:par>
                        <p:par>
                          <p:cTn id="17" fill="hold">
                            <p:stCondLst>
                              <p:cond delay="2000"/>
                            </p:stCondLst>
                            <p:childTnLst>
                              <p:par>
                                <p:cTn id="18" presetID="4" presetClass="entr" presetSubtype="32" fill="hold" grpId="4" nodeType="afterEffect">
                                  <p:stCondLst>
                                    <p:cond delay="0"/>
                                  </p:stCondLst>
                                  <p:iterate>
                                    <p:tmAbs val="0"/>
                                  </p:iterate>
                                  <p:childTnLst>
                                    <p:set>
                                      <p:cBhvr>
                                        <p:cTn id="19" fill="hold"/>
                                        <p:tgtEl>
                                          <p:spTgt spid="47"/>
                                        </p:tgtEl>
                                        <p:attrNameLst>
                                          <p:attrName>style.visibility</p:attrName>
                                        </p:attrNameLst>
                                      </p:cBhvr>
                                      <p:to>
                                        <p:strVal val="visible"/>
                                      </p:to>
                                    </p:set>
                                    <p:animEffect transition="in" filter="box(out)">
                                      <p:cBhvr>
                                        <p:cTn id="20"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3" animBg="1" advAuto="0"/>
      <p:bldP spid="44" grpId="2" animBg="1" advAuto="0"/>
      <p:bldP spid="45" grpId="0" animBg="1"/>
      <p:bldP spid="47"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5219700" y="-12700"/>
            <a:ext cx="7823200" cy="7569200"/>
          </a:xfrm>
          <a:prstGeom prst="rect">
            <a:avLst/>
          </a:prstGeom>
          <a:solidFill/>
          <a:ln w="25400">
            <a:solidFill/>
            <a:miter lim="400000"/>
          </a:ln>
        </p:spPr>
        <p:txBody>
          <a:bodyPr lIns="0" tIns="0" rIns="0" bIns="0" anchor="ctr"/>
          <a:lstStyle/>
          <a:p>
            <a:pPr lvl="0">
              <a:defRPr>
                <a:solidFill>
                  <a:srgbClr val="000000"/>
                </a:solidFill>
                <a:latin typeface="Helvetica Neue Light"/>
                <a:ea typeface="Helvetica Neue Light"/>
                <a:cs typeface="Helvetica Neue Light"/>
                <a:sym typeface="Helvetica Neue Light"/>
              </a:defRPr>
            </a:pPr>
            <a:endParaRPr/>
          </a:p>
        </p:txBody>
      </p:sp>
      <p:sp>
        <p:nvSpPr>
          <p:cNvPr id="52" name="Shape 52"/>
          <p:cNvSpPr/>
          <p:nvPr/>
        </p:nvSpPr>
        <p:spPr>
          <a:xfrm>
            <a:off x="5270500" y="444500"/>
            <a:ext cx="7670800" cy="787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solidFill>
                  <a:srgbClr val="000000"/>
                </a:solidFill>
              </a:defRPr>
            </a:pPr>
            <a:r>
              <a:rPr sz="4500" spc="945">
                <a:solidFill>
                  <a:srgbClr val="FFFFFF"/>
                </a:solidFill>
                <a:latin typeface="Helvetica Neue Light"/>
                <a:ea typeface="Helvetica Neue Light"/>
                <a:cs typeface="Helvetica Neue Light"/>
                <a:sym typeface="Helvetica Neue Light"/>
              </a:rPr>
              <a:t>II. </a:t>
            </a:r>
            <a:r>
              <a:rPr sz="4500" spc="1890">
                <a:solidFill>
                  <a:srgbClr val="FFFFFF"/>
                </a:solidFill>
                <a:latin typeface="Helvetica Neue Light"/>
                <a:ea typeface="Helvetica Neue Light"/>
                <a:cs typeface="Helvetica Neue Light"/>
                <a:sym typeface="Helvetica Neue Light"/>
              </a:rPr>
              <a:t>APPROACHES</a:t>
            </a:r>
          </a:p>
        </p:txBody>
      </p:sp>
      <p:sp>
        <p:nvSpPr>
          <p:cNvPr id="53" name="Shape 53"/>
          <p:cNvSpPr/>
          <p:nvPr/>
        </p:nvSpPr>
        <p:spPr>
          <a:xfrm>
            <a:off x="5740400" y="4723119"/>
            <a:ext cx="7315200" cy="26682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solidFill>
                  <a:srgbClr val="000000"/>
                </a:solidFill>
              </a:defRPr>
            </a:pPr>
            <a:r>
              <a:rPr sz="4200" dirty="0">
                <a:solidFill>
                  <a:srgbClr val="FFFFFF"/>
                </a:solidFill>
                <a:latin typeface="Helvetica Neue Light"/>
                <a:ea typeface="Helvetica Neue Light"/>
                <a:cs typeface="Helvetica Neue Light"/>
                <a:sym typeface="Helvetica Neue Light"/>
              </a:rPr>
              <a:t>HUMANISTIC</a:t>
            </a:r>
            <a:endParaRPr sz="4200" u="sng" dirty="0">
              <a:solidFill>
                <a:srgbClr val="FFFFFF"/>
              </a:solidFill>
              <a:latin typeface="Helvetica Neue Light"/>
              <a:ea typeface="Helvetica Neue Light"/>
              <a:cs typeface="Helvetica Neue Light"/>
              <a:sym typeface="Helvetica Neue Light"/>
            </a:endParaRPr>
          </a:p>
          <a:p>
            <a:pPr lvl="0"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Emphasizes individual potential for growth &amp; stress individual choice &amp; free will.</a:t>
            </a:r>
          </a:p>
          <a:p>
            <a:pPr lvl="1"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 people’s choices</a:t>
            </a:r>
          </a:p>
          <a:p>
            <a:pPr lvl="1"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 people seek self-actualization</a:t>
            </a:r>
          </a:p>
        </p:txBody>
      </p:sp>
      <p:sp>
        <p:nvSpPr>
          <p:cNvPr id="54" name="Shape 54"/>
          <p:cNvSpPr/>
          <p:nvPr/>
        </p:nvSpPr>
        <p:spPr>
          <a:xfrm>
            <a:off x="5664200" y="1815536"/>
            <a:ext cx="7315200" cy="25545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solidFill>
                  <a:srgbClr val="000000"/>
                </a:solidFill>
              </a:defRPr>
            </a:pPr>
            <a:r>
              <a:rPr sz="4200" dirty="0">
                <a:solidFill>
                  <a:srgbClr val="FFFFFF"/>
                </a:solidFill>
                <a:latin typeface="Helvetica Neue Light"/>
                <a:ea typeface="Helvetica Neue Light"/>
                <a:cs typeface="Helvetica Neue Light"/>
                <a:sym typeface="Helvetica Neue Light"/>
              </a:rPr>
              <a:t>COGNITIVE</a:t>
            </a:r>
            <a:endParaRPr sz="4200" u="sng" dirty="0">
              <a:solidFill>
                <a:srgbClr val="FFFFFF"/>
              </a:solidFill>
              <a:latin typeface="Helvetica Neue Light"/>
              <a:ea typeface="Helvetica Neue Light"/>
              <a:cs typeface="Helvetica Neue Light"/>
              <a:sym typeface="Helvetica Neue Light"/>
            </a:endParaRPr>
          </a:p>
          <a:p>
            <a:pPr lvl="0"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Emphasizes ways in which people receive, store, retrieve &amp; process info</a:t>
            </a:r>
          </a:p>
          <a:p>
            <a:pPr marL="739321" lvl="0" indent="-421821" algn="l">
              <a:buSzPct val="171000"/>
              <a:buChar char="-"/>
              <a:defRPr sz="1800">
                <a:solidFill>
                  <a:srgbClr val="000000"/>
                </a:solidFill>
              </a:defRPr>
            </a:pPr>
            <a:r>
              <a:rPr sz="3100" dirty="0">
                <a:solidFill>
                  <a:srgbClr val="FFFFFF"/>
                </a:solidFill>
                <a:latin typeface="Helvetica Neue Light"/>
                <a:ea typeface="Helvetica Neue Light"/>
                <a:cs typeface="Helvetica Neue Light"/>
                <a:sym typeface="Helvetica Neue Light"/>
              </a:rPr>
              <a:t>how we see the world</a:t>
            </a:r>
          </a:p>
          <a:p>
            <a:pPr marL="739321" lvl="0" indent="-421821" algn="l">
              <a:buSzPct val="171000"/>
              <a:buChar char="-"/>
              <a:defRPr sz="1800">
                <a:solidFill>
                  <a:srgbClr val="000000"/>
                </a:solidFill>
              </a:defRPr>
            </a:pPr>
            <a:r>
              <a:rPr sz="3100" dirty="0">
                <a:solidFill>
                  <a:srgbClr val="FFFFFF"/>
                </a:solidFill>
                <a:latin typeface="Helvetica Neue Light"/>
                <a:ea typeface="Helvetica Neue Light"/>
                <a:cs typeface="Helvetica Neue Light"/>
                <a:sym typeface="Helvetica Neue Light"/>
              </a:rPr>
              <a:t>how </a:t>
            </a:r>
            <a:r>
              <a:rPr lang="en-US" sz="3100" dirty="0">
                <a:solidFill>
                  <a:srgbClr val="FFFFFF"/>
                </a:solidFill>
                <a:latin typeface="Helvetica Neue Light"/>
                <a:ea typeface="Helvetica Neue Light"/>
                <a:cs typeface="Helvetica Neue Light"/>
                <a:sym typeface="Helvetica Neue Light"/>
              </a:rPr>
              <a:t>we re</a:t>
            </a:r>
            <a:r>
              <a:rPr sz="3100" dirty="0">
                <a:solidFill>
                  <a:srgbClr val="FFFFFF"/>
                </a:solidFill>
                <a:latin typeface="Helvetica Neue Light"/>
                <a:ea typeface="Helvetica Neue Light"/>
                <a:cs typeface="Helvetica Neue Light"/>
                <a:sym typeface="Helvetica Neue Light"/>
              </a:rPr>
              <a:t>act to sad &amp; happy events</a:t>
            </a:r>
          </a:p>
        </p:txBody>
      </p:sp>
      <p:sp>
        <p:nvSpPr>
          <p:cNvPr id="55" name="Shape 55"/>
          <p:cNvSpPr/>
          <p:nvPr/>
        </p:nvSpPr>
        <p:spPr>
          <a:xfrm>
            <a:off x="0" y="-228600"/>
            <a:ext cx="5181600" cy="8267700"/>
          </a:xfrm>
          <a:prstGeom prst="rect">
            <a:avLst/>
          </a:prstGeom>
          <a:solidFill>
            <a:srgbClr val="FFFFFF"/>
          </a:solidFill>
          <a:ln w="12700">
            <a:miter lim="400000"/>
          </a:ln>
        </p:spPr>
        <p:txBody>
          <a:bodyPr lIns="0" tIns="0" rIns="0" bIns="0" anchor="ctr"/>
          <a:lstStyle/>
          <a:p>
            <a:pPr lvl="0">
              <a:defRPr>
                <a:solidFill>
                  <a:srgbClr val="000000"/>
                </a:solidFill>
                <a:latin typeface="Helvetica Neue Light"/>
                <a:ea typeface="Helvetica Neue Light"/>
                <a:cs typeface="Helvetica Neue Light"/>
                <a:sym typeface="Helvetica Neue Light"/>
              </a:defRPr>
            </a:pPr>
            <a:endParaRPr/>
          </a:p>
        </p:txBody>
      </p:sp>
      <p:pic>
        <p:nvPicPr>
          <p:cNvPr id="56" name="The Thinker.gif"/>
          <p:cNvPicPr/>
          <p:nvPr/>
        </p:nvPicPr>
        <p:blipFill>
          <a:blip r:embed="rId3"/>
          <a:stretch>
            <a:fillRect/>
          </a:stretch>
        </p:blipFill>
        <p:spPr>
          <a:xfrm flipH="1">
            <a:off x="-101826" y="-394925"/>
            <a:ext cx="6110294" cy="8318501"/>
          </a:xfrm>
          <a:prstGeom prst="rect">
            <a:avLst/>
          </a:prstGeom>
          <a:ln w="12700">
            <a:miter lim="400000"/>
          </a:ln>
          <a:effectLst>
            <a:outerShdw blurRad="228600" dist="266700" dir="2700000" rotWithShape="0">
              <a:srgbClr val="010100"/>
            </a:outerShdw>
            <a:reflection stA="50000" endPos="40000" dir="5400000" sy="-100000" algn="bl" rotWithShape="0"/>
          </a:effectLst>
        </p:spPr>
      </p:pic>
      <p:sp>
        <p:nvSpPr>
          <p:cNvPr id="57" name="Shape 57"/>
          <p:cNvSpPr/>
          <p:nvPr/>
        </p:nvSpPr>
        <p:spPr>
          <a:xfrm>
            <a:off x="317500" y="8300292"/>
            <a:ext cx="7670800" cy="9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defRPr sz="5400" spc="2267">
                <a:solidFill>
                  <a:srgbClr val="020202"/>
                </a:solidFill>
                <a:latin typeface="Helvetica Neue Light"/>
                <a:ea typeface="Helvetica Neue Light"/>
                <a:cs typeface="Helvetica Neue Light"/>
                <a:sym typeface="Helvetica Neue Light"/>
              </a:defRPr>
            </a:lvl1pPr>
          </a:lstStyle>
          <a:p>
            <a:pPr lvl="0">
              <a:defRPr sz="1800" spc="0">
                <a:solidFill>
                  <a:srgbClr val="000000"/>
                </a:solidFill>
              </a:defRPr>
            </a:pPr>
            <a:r>
              <a:rPr sz="5400" spc="2267">
                <a:solidFill>
                  <a:srgbClr val="020202"/>
                </a:solidFill>
              </a:rPr>
              <a:t>APPROACHES</a:t>
            </a:r>
          </a:p>
        </p:txBody>
      </p:sp>
      <p:sp>
        <p:nvSpPr>
          <p:cNvPr id="58" name="Shape 58"/>
          <p:cNvSpPr/>
          <p:nvPr/>
        </p:nvSpPr>
        <p:spPr>
          <a:xfrm>
            <a:off x="3289299" y="7707868"/>
            <a:ext cx="4737101" cy="369332"/>
          </a:xfrm>
          <a:prstGeom prst="rect">
            <a:avLst/>
          </a:prstGeom>
          <a:ln w="12700">
            <a:miter lim="400000"/>
          </a:ln>
          <a:effectLst>
            <a:outerShdw blurRad="127000" dir="2700000" rotWithShape="0">
              <a:srgbClr val="FFFFFF"/>
            </a:outerShdw>
          </a:effectLst>
          <a:extLst>
            <a:ext uri="{C572A759-6A51-4108-AA02-DFA0A04FC94B}">
              <ma14:wrappingTextBoxFlag xmlns:ma14="http://schemas.microsoft.com/office/mac/drawingml/2011/main" xmlns="" val="1"/>
            </a:ext>
          </a:extLst>
        </p:spPr>
        <p:txBody>
          <a:bodyPr lIns="0" tIns="0" rIns="0" bIns="0" anchor="b">
            <a:spAutoFit/>
          </a:bodyPr>
          <a:lstStyle>
            <a:lvl1pPr>
              <a:defRPr sz="2400">
                <a:solidFill>
                  <a:srgbClr val="000000"/>
                </a:solidFill>
                <a:effectLst>
                  <a:outerShdw blurRad="127000" dist="76200" dir="2700000" rotWithShape="0">
                    <a:srgbClr val="000000">
                      <a:alpha val="75000"/>
                    </a:srgbClr>
                  </a:outerShdw>
                </a:effectLst>
                <a:latin typeface="Helvetica Neue Light"/>
                <a:ea typeface="Helvetica Neue Light"/>
                <a:cs typeface="Helvetica Neue Light"/>
                <a:sym typeface="Helvetica Neue Light"/>
              </a:defRPr>
            </a:lvl1pPr>
          </a:lstStyle>
          <a:p>
            <a:pPr lvl="0">
              <a:defRPr sz="1800">
                <a:effectLst/>
              </a:defRPr>
            </a:pPr>
            <a:r>
              <a:rPr sz="2400" dirty="0">
                <a:effectLst>
                  <a:outerShdw blurRad="127000" dist="76200" dir="2700000" rotWithShape="0">
                    <a:srgbClr val="000000">
                      <a:alpha val="75000"/>
                    </a:srgbClr>
                  </a:outerShdw>
                </a:effectLst>
              </a:rPr>
              <a:t>THE THINKER - ROD</a:t>
            </a:r>
            <a:r>
              <a:rPr lang="en-US" sz="2400" dirty="0">
                <a:effectLst>
                  <a:outerShdw blurRad="127000" dist="76200" dir="2700000" rotWithShape="0">
                    <a:srgbClr val="000000">
                      <a:alpha val="75000"/>
                    </a:srgbClr>
                  </a:outerShdw>
                </a:effectLst>
              </a:rPr>
              <a:t>I</a:t>
            </a:r>
            <a:r>
              <a:rPr sz="2400" dirty="0">
                <a:effectLst>
                  <a:outerShdw blurRad="127000" dist="76200" dir="2700000" rotWithShape="0">
                    <a:srgbClr val="000000">
                      <a:alpha val="75000"/>
                    </a:srgbClr>
                  </a:outerShdw>
                </a:effectLst>
              </a:rPr>
              <a:t>N</a:t>
            </a:r>
          </a:p>
        </p:txBody>
      </p:sp>
      <p:pic>
        <p:nvPicPr>
          <p:cNvPr id="11" name="Picture 10" descr="Big Ideas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9800" y="9544732"/>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750"/>
                                            <p:tgtEl>
                                              <p:spTgt spid="54"/>
                                            </p:tgtEl>
                                          </p:cBhvr>
                                        </p:animEffect>
                                      </p:childTnLst>
                                    </p:cTn>
                                  </p:par>
                                </p:childTnLst>
                              </p:cTn>
                            </p:par>
                            <p:par>
                              <p:cTn id="8" fill="hold">
                                <p:stCondLst>
                                  <p:cond delay="750"/>
                                </p:stCondLst>
                                <p:childTnLst>
                                  <p:par>
                                    <p:cTn id="9" presetID="2" presetClass="entr" presetSubtype="8" fill="hold" grpId="2" nodeType="afterEffect" p14:presetBounceEnd="50000">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14:bounceEnd="50000">
                                          <p:cBhvr additive="base">
                                            <p:cTn id="11" dur="3500" fill="hold"/>
                                            <p:tgtEl>
                                              <p:spTgt spid="56"/>
                                            </p:tgtEl>
                                            <p:attrNameLst>
                                              <p:attrName>ppt_x</p:attrName>
                                            </p:attrNameLst>
                                          </p:cBhvr>
                                          <p:tavLst>
                                            <p:tav tm="0">
                                              <p:val>
                                                <p:strVal val="0-#ppt_w/2"/>
                                              </p:val>
                                            </p:tav>
                                            <p:tav tm="100000">
                                              <p:val>
                                                <p:strVal val="#ppt_x"/>
                                              </p:val>
                                            </p:tav>
                                          </p:tavLst>
                                        </p:anim>
                                        <p:anim calcmode="lin" valueType="num" p14:bounceEnd="50000">
                                          <p:cBhvr additive="base">
                                            <p:cTn id="12" dur="3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6" grpId="2" animBg="1" advAuto="0"/>
        </p:bldLst>
      </p:timing>
    </mc:Choice>
    <mc:Fallback xmlns="">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750"/>
                                            <p:tgtEl>
                                              <p:spTgt spid="54"/>
                                            </p:tgtEl>
                                          </p:cBhvr>
                                        </p:animEffect>
                                      </p:childTnLst>
                                    </p:cTn>
                                  </p:par>
                                </p:childTnLst>
                              </p:cTn>
                            </p:par>
                            <p:par>
                              <p:cTn id="8" fill="hold">
                                <p:stCondLst>
                                  <p:cond delay="750"/>
                                </p:stCondLst>
                                <p:childTnLst>
                                  <p:par>
                                    <p:cTn id="9" presetID="2" presetClass="entr" presetSubtype="8" fill="hold" grpId="2"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3500" fill="hold"/>
                                            <p:tgtEl>
                                              <p:spTgt spid="56"/>
                                            </p:tgtEl>
                                            <p:attrNameLst>
                                              <p:attrName>ppt_x</p:attrName>
                                            </p:attrNameLst>
                                          </p:cBhvr>
                                          <p:tavLst>
                                            <p:tav tm="0">
                                              <p:val>
                                                <p:strVal val="0-#ppt_w/2"/>
                                              </p:val>
                                            </p:tav>
                                            <p:tav tm="100000">
                                              <p:val>
                                                <p:strVal val="#ppt_x"/>
                                              </p:val>
                                            </p:tav>
                                          </p:tavLst>
                                        </p:anim>
                                        <p:anim calcmode="lin" valueType="num">
                                          <p:cBhvr additive="base">
                                            <p:cTn id="12" dur="3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6" grpId="2" animBg="1" advAuto="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p:nvPr/>
        </p:nvSpPr>
        <p:spPr>
          <a:xfrm>
            <a:off x="5219700" y="-25400"/>
            <a:ext cx="7823200" cy="7569200"/>
          </a:xfrm>
          <a:prstGeom prst="rect">
            <a:avLst/>
          </a:prstGeom>
          <a:solidFill/>
          <a:ln w="25400">
            <a:solidFill/>
            <a:miter lim="400000"/>
          </a:ln>
        </p:spPr>
        <p:txBody>
          <a:bodyPr lIns="0" tIns="0" rIns="0" bIns="0" anchor="ctr"/>
          <a:lstStyle/>
          <a:p>
            <a:pPr lvl="0">
              <a:defRPr>
                <a:solidFill>
                  <a:srgbClr val="000000"/>
                </a:solidFill>
                <a:latin typeface="Helvetica Neue Light"/>
                <a:ea typeface="Helvetica Neue Light"/>
                <a:cs typeface="Helvetica Neue Light"/>
                <a:sym typeface="Helvetica Neue Light"/>
              </a:defRPr>
            </a:pPr>
            <a:endParaRPr/>
          </a:p>
        </p:txBody>
      </p:sp>
      <p:sp>
        <p:nvSpPr>
          <p:cNvPr id="63" name="Shape 63"/>
          <p:cNvSpPr/>
          <p:nvPr/>
        </p:nvSpPr>
        <p:spPr>
          <a:xfrm>
            <a:off x="5270500" y="444500"/>
            <a:ext cx="7670800" cy="787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solidFill>
                  <a:srgbClr val="000000"/>
                </a:solidFill>
              </a:defRPr>
            </a:pPr>
            <a:r>
              <a:rPr sz="4500" spc="945">
                <a:solidFill>
                  <a:srgbClr val="FFFFFF"/>
                </a:solidFill>
                <a:latin typeface="Helvetica Neue Light"/>
                <a:ea typeface="Helvetica Neue Light"/>
                <a:cs typeface="Helvetica Neue Light"/>
                <a:sym typeface="Helvetica Neue Light"/>
              </a:rPr>
              <a:t>II. </a:t>
            </a:r>
            <a:r>
              <a:rPr sz="4500" spc="1890">
                <a:solidFill>
                  <a:srgbClr val="FFFFFF"/>
                </a:solidFill>
                <a:latin typeface="Helvetica Neue Light"/>
                <a:ea typeface="Helvetica Neue Light"/>
                <a:cs typeface="Helvetica Neue Light"/>
                <a:sym typeface="Helvetica Neue Light"/>
              </a:rPr>
              <a:t>APPROACHES</a:t>
            </a:r>
          </a:p>
        </p:txBody>
      </p:sp>
      <p:sp>
        <p:nvSpPr>
          <p:cNvPr id="64" name="Shape 64"/>
          <p:cNvSpPr/>
          <p:nvPr/>
        </p:nvSpPr>
        <p:spPr>
          <a:xfrm>
            <a:off x="5524500" y="1764020"/>
            <a:ext cx="7315200" cy="21856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lvl="0" algn="l">
              <a:defRPr sz="1800">
                <a:solidFill>
                  <a:srgbClr val="000000"/>
                </a:solidFill>
              </a:defRPr>
            </a:pPr>
            <a:r>
              <a:rPr sz="4200" dirty="0">
                <a:solidFill>
                  <a:srgbClr val="FFFFFF"/>
                </a:solidFill>
                <a:latin typeface="Helvetica Neue Light"/>
                <a:ea typeface="Helvetica Neue Light"/>
                <a:cs typeface="Helvetica Neue Light"/>
                <a:sym typeface="Helvetica Neue Light"/>
              </a:rPr>
              <a:t>SOCIAL-CULTURAL</a:t>
            </a:r>
            <a:endParaRPr sz="4200" u="sng" dirty="0">
              <a:solidFill>
                <a:srgbClr val="FFFFFF"/>
              </a:solidFill>
              <a:latin typeface="Helvetica Neue Light"/>
              <a:ea typeface="Helvetica Neue Light"/>
              <a:cs typeface="Helvetica Neue Light"/>
              <a:sym typeface="Helvetica Neue Light"/>
            </a:endParaRPr>
          </a:p>
          <a:p>
            <a:pPr lvl="0"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Focuses on how culture influences the way we think &amp; act.</a:t>
            </a:r>
          </a:p>
          <a:p>
            <a:pPr lvl="0" algn="l">
              <a:defRPr sz="1800">
                <a:solidFill>
                  <a:srgbClr val="000000"/>
                </a:solidFill>
              </a:defRPr>
            </a:pPr>
            <a:r>
              <a:rPr sz="3100" dirty="0">
                <a:solidFill>
                  <a:srgbClr val="FFFFFF"/>
                </a:solidFill>
                <a:latin typeface="Helvetica Neue Light"/>
                <a:ea typeface="Helvetica Neue Light"/>
                <a:cs typeface="Helvetica Neue Light"/>
                <a:sym typeface="Helvetica Neue Light"/>
              </a:rPr>
              <a:t>Examples: gender, race, age</a:t>
            </a:r>
          </a:p>
        </p:txBody>
      </p:sp>
      <p:sp>
        <p:nvSpPr>
          <p:cNvPr id="65" name="Shape 65"/>
          <p:cNvSpPr/>
          <p:nvPr/>
        </p:nvSpPr>
        <p:spPr>
          <a:xfrm>
            <a:off x="0" y="0"/>
            <a:ext cx="5181600" cy="8001000"/>
          </a:xfrm>
          <a:prstGeom prst="rect">
            <a:avLst/>
          </a:prstGeom>
          <a:solidFill>
            <a:srgbClr val="FFFFFF"/>
          </a:solidFill>
          <a:ln w="12700">
            <a:miter lim="400000"/>
          </a:ln>
        </p:spPr>
        <p:txBody>
          <a:bodyPr lIns="0" tIns="0" rIns="0" bIns="0" anchor="ctr"/>
          <a:lstStyle/>
          <a:p>
            <a:pPr lvl="0">
              <a:defRPr>
                <a:solidFill>
                  <a:srgbClr val="000000"/>
                </a:solidFill>
                <a:latin typeface="Helvetica Neue Light"/>
                <a:ea typeface="Helvetica Neue Light"/>
                <a:cs typeface="Helvetica Neue Light"/>
                <a:sym typeface="Helvetica Neue Light"/>
              </a:defRPr>
            </a:pPr>
            <a:endParaRPr/>
          </a:p>
        </p:txBody>
      </p:sp>
      <p:sp>
        <p:nvSpPr>
          <p:cNvPr id="66" name="Shape 66"/>
          <p:cNvSpPr/>
          <p:nvPr/>
        </p:nvSpPr>
        <p:spPr>
          <a:xfrm>
            <a:off x="317500" y="8300292"/>
            <a:ext cx="7670800" cy="9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defRPr sz="5400" spc="2267">
                <a:solidFill>
                  <a:srgbClr val="020202"/>
                </a:solidFill>
                <a:latin typeface="Helvetica Neue Light"/>
                <a:ea typeface="Helvetica Neue Light"/>
                <a:cs typeface="Helvetica Neue Light"/>
                <a:sym typeface="Helvetica Neue Light"/>
              </a:defRPr>
            </a:lvl1pPr>
          </a:lstStyle>
          <a:p>
            <a:pPr lvl="0">
              <a:defRPr sz="1800" spc="0">
                <a:solidFill>
                  <a:srgbClr val="000000"/>
                </a:solidFill>
              </a:defRPr>
            </a:pPr>
            <a:r>
              <a:rPr sz="5400" spc="2267">
                <a:solidFill>
                  <a:srgbClr val="020202"/>
                </a:solidFill>
              </a:rPr>
              <a:t>APPROACHES</a:t>
            </a:r>
          </a:p>
        </p:txBody>
      </p:sp>
      <p:pic>
        <p:nvPicPr>
          <p:cNvPr id="67" name="3320-000020.jpg"/>
          <p:cNvPicPr/>
          <p:nvPr/>
        </p:nvPicPr>
        <p:blipFill rotWithShape="1">
          <a:blip r:embed="rId3"/>
          <a:srcRect l="25791" t="8659" r="17678"/>
          <a:stretch/>
        </p:blipFill>
        <p:spPr>
          <a:xfrm>
            <a:off x="0" y="0"/>
            <a:ext cx="5219700" cy="7543800"/>
          </a:xfrm>
          <a:prstGeom prst="rect">
            <a:avLst/>
          </a:prstGeom>
          <a:ln w="12700">
            <a:miter lim="400000"/>
          </a:ln>
        </p:spPr>
      </p:pic>
      <p:sp>
        <p:nvSpPr>
          <p:cNvPr id="68" name="Shape 68"/>
          <p:cNvSpPr/>
          <p:nvPr/>
        </p:nvSpPr>
        <p:spPr>
          <a:xfrm>
            <a:off x="5346700" y="5325177"/>
            <a:ext cx="7670800" cy="14820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defRPr sz="4500" spc="945">
                <a:latin typeface="Helvetica Neue Light"/>
                <a:ea typeface="Helvetica Neue Light"/>
                <a:cs typeface="Helvetica Neue Light"/>
                <a:sym typeface="Helvetica Neue Light"/>
              </a:defRPr>
            </a:lvl1pPr>
          </a:lstStyle>
          <a:p>
            <a:pPr lvl="0">
              <a:defRPr sz="1800" spc="0">
                <a:solidFill>
                  <a:srgbClr val="000000"/>
                </a:solidFill>
              </a:defRPr>
            </a:pPr>
            <a:r>
              <a:rPr sz="4500" spc="945">
                <a:solidFill>
                  <a:srgbClr val="FFFFFF"/>
                </a:solidFill>
              </a:rPr>
              <a:t>Cornell Question Notes</a:t>
            </a:r>
          </a:p>
        </p:txBody>
      </p:sp>
      <p:pic>
        <p:nvPicPr>
          <p:cNvPr id="10" name="Picture 9" descr="Big Ideas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9800" y="9544732"/>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p:nvPr/>
        </p:nvSpPr>
        <p:spPr>
          <a:xfrm>
            <a:off x="2082800" y="2603500"/>
            <a:ext cx="8610600" cy="1270000"/>
          </a:xfrm>
          <a:prstGeom prst="rect">
            <a:avLst/>
          </a:prstGeom>
          <a:solidFill/>
          <a:ln w="12700">
            <a:miter lim="400000"/>
          </a:ln>
        </p:spPr>
        <p:txBody>
          <a:bodyPr lIns="0" tIns="0" rIns="0" bIns="0" anchor="ctr"/>
          <a:lstStyle/>
          <a:p>
            <a:pPr lvl="0">
              <a:defRPr>
                <a:latin typeface="Gill Sans Light"/>
                <a:ea typeface="Gill Sans Light"/>
                <a:cs typeface="Gill Sans Light"/>
                <a:sym typeface="Gill Sans Light"/>
              </a:defRPr>
            </a:pPr>
            <a:endParaRPr/>
          </a:p>
        </p:txBody>
      </p:sp>
      <p:sp>
        <p:nvSpPr>
          <p:cNvPr id="73" name="Shape 73"/>
          <p:cNvSpPr>
            <a:spLocks noGrp="1"/>
          </p:cNvSpPr>
          <p:nvPr>
            <p:ph type="title"/>
          </p:nvPr>
        </p:nvSpPr>
        <p:spPr>
          <a:xfrm>
            <a:off x="241300" y="2705100"/>
            <a:ext cx="12293600" cy="1168400"/>
          </a:xfrm>
          <a:prstGeom prst="rect">
            <a:avLst/>
          </a:prstGeom>
        </p:spPr>
        <p:txBody>
          <a:bodyPr/>
          <a:lstStyle>
            <a:lvl1pPr>
              <a:defRPr>
                <a:solidFill>
                  <a:srgbClr val="FFFFFF"/>
                </a:solidFill>
              </a:defRPr>
            </a:lvl1pPr>
          </a:lstStyle>
          <a:p>
            <a:pPr lvl="0">
              <a:defRPr sz="1800" cap="none">
                <a:solidFill>
                  <a:srgbClr val="000000"/>
                </a:solidFill>
              </a:defRPr>
            </a:pPr>
            <a:r>
              <a:rPr sz="7200" cap="all" dirty="0">
                <a:solidFill>
                  <a:srgbClr val="FFFFFF"/>
                </a:solidFill>
              </a:rPr>
              <a:t>It’s Time to Play</a:t>
            </a:r>
          </a:p>
        </p:txBody>
      </p:sp>
      <p:sp>
        <p:nvSpPr>
          <p:cNvPr id="74" name="Shape 74"/>
          <p:cNvSpPr>
            <a:spLocks noGrp="1"/>
          </p:cNvSpPr>
          <p:nvPr>
            <p:ph type="body" idx="1"/>
          </p:nvPr>
        </p:nvSpPr>
        <p:spPr>
          <a:xfrm>
            <a:off x="241300" y="4229100"/>
            <a:ext cx="12293600" cy="1295400"/>
          </a:xfrm>
          <a:prstGeom prst="rect">
            <a:avLst/>
          </a:prstGeom>
        </p:spPr>
        <p:txBody>
          <a:bodyPr/>
          <a:lstStyle>
            <a:lvl1pPr>
              <a:defRPr sz="5800"/>
            </a:lvl1pPr>
          </a:lstStyle>
          <a:p>
            <a:pPr lvl="0">
              <a:defRPr sz="1800">
                <a:solidFill>
                  <a:srgbClr val="000000"/>
                </a:solidFill>
              </a:defRPr>
            </a:pPr>
            <a:r>
              <a:rPr sz="5800" dirty="0">
                <a:solidFill>
                  <a:srgbClr val="535353"/>
                </a:solidFill>
              </a:rPr>
              <a:t>Name that Psychological Approach!</a:t>
            </a:r>
          </a:p>
        </p:txBody>
      </p:sp>
      <p:sp>
        <p:nvSpPr>
          <p:cNvPr id="75" name="Shape 75"/>
          <p:cNvSpPr/>
          <p:nvPr/>
        </p:nvSpPr>
        <p:spPr>
          <a:xfrm>
            <a:off x="863600" y="6597650"/>
            <a:ext cx="11531600" cy="2159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marL="285750" lvl="7" indent="-285750" algn="l">
              <a:lnSpc>
                <a:spcPts val="7200"/>
              </a:lnSpc>
              <a:tabLst>
                <a:tab pos="6819900" algn="r"/>
              </a:tabLst>
              <a:defRPr sz="1800">
                <a:solidFill>
                  <a:srgbClr val="000000"/>
                </a:solidFill>
              </a:defRPr>
            </a:pPr>
            <a:r>
              <a:rPr sz="4700" dirty="0">
                <a:latin typeface="Arial Rounded MT Bold"/>
                <a:ea typeface="Arial Rounded MT Bold"/>
                <a:cs typeface="Arial Rounded MT Bold"/>
                <a:sym typeface="Arial Rounded MT Bold"/>
              </a:rPr>
              <a:t>A. Biological                  D. Cognitive</a:t>
            </a:r>
          </a:p>
          <a:p>
            <a:pPr marL="285750" lvl="7" indent="-285750" algn="l">
              <a:lnSpc>
                <a:spcPts val="7200"/>
              </a:lnSpc>
              <a:tabLst>
                <a:tab pos="6819900" algn="r"/>
              </a:tabLst>
              <a:defRPr sz="1800">
                <a:solidFill>
                  <a:srgbClr val="000000"/>
                </a:solidFill>
              </a:defRPr>
            </a:pPr>
            <a:r>
              <a:rPr sz="4700" dirty="0">
                <a:latin typeface="Arial Rounded MT Bold"/>
                <a:ea typeface="Arial Rounded MT Bold"/>
                <a:cs typeface="Arial Rounded MT Bold"/>
                <a:sym typeface="Arial Rounded MT Bold"/>
              </a:rPr>
              <a:t>B. Psychoanalytic        E. Humanistic</a:t>
            </a:r>
          </a:p>
          <a:p>
            <a:pPr marL="285750" lvl="7" indent="-285750" algn="l">
              <a:lnSpc>
                <a:spcPts val="7200"/>
              </a:lnSpc>
              <a:tabLst>
                <a:tab pos="6819900" algn="r"/>
              </a:tabLst>
              <a:defRPr sz="1800">
                <a:solidFill>
                  <a:srgbClr val="000000"/>
                </a:solidFill>
              </a:defRPr>
            </a:pPr>
            <a:r>
              <a:rPr sz="4700" dirty="0">
                <a:latin typeface="Arial Rounded MT Bold"/>
                <a:ea typeface="Arial Rounded MT Bold"/>
                <a:cs typeface="Arial Rounded MT Bold"/>
                <a:sym typeface="Arial Rounded MT Bold"/>
              </a:rPr>
              <a:t>C. Sociocultural            F. Behavioral</a:t>
            </a:r>
          </a:p>
        </p:txBody>
      </p:sp>
      <p:pic>
        <p:nvPicPr>
          <p:cNvPr id="7" name="Picture 6" descr="Big Ideas 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9800" y="9525000"/>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600" tmFilter="0, 0; .2, .5; .8, .5; 1, 0"/>
                                        <p:tgtEl>
                                          <p:spTgt spid="73"/>
                                        </p:tgtEl>
                                      </p:cBhvr>
                                    </p:animEffect>
                                    <p:animScale>
                                      <p:cBhvr>
                                        <p:cTn id="7" dur="300" autoRev="1" fill="hold"/>
                                        <p:tgtEl>
                                          <p:spTgt spid="73"/>
                                        </p:tgtEl>
                                      </p:cBhvr>
                                      <p:by x="105000" y="105000"/>
                                    </p:animScale>
                                  </p:childTnLst>
                                </p:cTn>
                              </p:par>
                            </p:childTnLst>
                          </p:cTn>
                        </p:par>
                        <p:par>
                          <p:cTn id="8" fill="hold">
                            <p:stCondLst>
                              <p:cond delay="600"/>
                            </p:stCondLst>
                            <p:childTnLst>
                              <p:par>
                                <p:cTn id="9" presetID="26" presetClass="emph" presetSubtype="0" fill="hold" grpId="0" nodeType="afterEffect">
                                  <p:stCondLst>
                                    <p:cond delay="0"/>
                                  </p:stCondLst>
                                  <p:childTnLst>
                                    <p:animEffect transition="out" filter="fade">
                                      <p:cBhvr>
                                        <p:cTn id="10" dur="700" tmFilter="0, 0; .2, .5; .8, .5; 1, 0"/>
                                        <p:tgtEl>
                                          <p:spTgt spid="72"/>
                                        </p:tgtEl>
                                      </p:cBhvr>
                                    </p:animEffect>
                                    <p:animScale>
                                      <p:cBhvr>
                                        <p:cTn id="11" dur="350" autoRev="1" fill="hold"/>
                                        <p:tgtEl>
                                          <p:spTgt spid="72"/>
                                        </p:tgtEl>
                                      </p:cBhvr>
                                      <p:by x="105000" y="105000"/>
                                    </p:animScale>
                                  </p:childTnLst>
                                </p:cTn>
                              </p:par>
                            </p:childTnLst>
                          </p:cTn>
                        </p:par>
                        <p:par>
                          <p:cTn id="12" fill="hold">
                            <p:stCondLst>
                              <p:cond delay="1300"/>
                            </p:stCondLst>
                            <p:childTnLst>
                              <p:par>
                                <p:cTn id="13" presetID="26" presetClass="emph" presetSubtype="0" fill="hold" grpId="0" nodeType="afterEffect">
                                  <p:stCondLst>
                                    <p:cond delay="0"/>
                                  </p:stCondLst>
                                  <p:childTnLst>
                                    <p:animEffect transition="out" filter="fade">
                                      <p:cBhvr>
                                        <p:cTn id="14" dur="900" tmFilter="0, 0; .2, .5; .8, .5; 1, 0"/>
                                        <p:tgtEl>
                                          <p:spTgt spid="74">
                                            <p:bg/>
                                          </p:spTgt>
                                        </p:tgtEl>
                                      </p:cBhvr>
                                    </p:animEffect>
                                    <p:animScale>
                                      <p:cBhvr>
                                        <p:cTn id="15" dur="450" autoRev="1" fill="hold"/>
                                        <p:tgtEl>
                                          <p:spTgt spid="74">
                                            <p:bg/>
                                          </p:spTgt>
                                        </p:tgtEl>
                                      </p:cBhvr>
                                      <p:by x="105000" y="105000"/>
                                    </p:animScale>
                                  </p:childTnLst>
                                </p:cTn>
                              </p:par>
                              <p:par>
                                <p:cTn id="16" presetID="26" presetClass="emph" presetSubtype="0" fill="hold" grpId="0" nodeType="withEffect">
                                  <p:stCondLst>
                                    <p:cond delay="0"/>
                                  </p:stCondLst>
                                  <p:childTnLst>
                                    <p:animEffect transition="out" filter="fade">
                                      <p:cBhvr>
                                        <p:cTn id="17" dur="900" tmFilter="0, 0; .2, .5; .8, .5; 1, 0"/>
                                        <p:tgtEl>
                                          <p:spTgt spid="74">
                                            <p:txEl>
                                              <p:pRg st="0" end="0"/>
                                            </p:txEl>
                                          </p:spTgt>
                                        </p:tgtEl>
                                      </p:cBhvr>
                                    </p:animEffect>
                                    <p:animScale>
                                      <p:cBhvr>
                                        <p:cTn id="18" dur="450" autoRev="1" fill="hold"/>
                                        <p:tgtEl>
                                          <p:spTgt spid="74">
                                            <p:txEl>
                                              <p:pRg st="0" end="0"/>
                                            </p:txEl>
                                          </p:spTgt>
                                        </p:tgtEl>
                                      </p:cBhvr>
                                      <p:by x="105000" y="105000"/>
                                    </p:animScale>
                                  </p:childTnLst>
                                </p:cTn>
                              </p:par>
                            </p:childTnLst>
                          </p:cTn>
                        </p:par>
                        <p:par>
                          <p:cTn id="19" fill="hold">
                            <p:stCondLst>
                              <p:cond delay="2200"/>
                            </p:stCondLst>
                            <p:childTnLst>
                              <p:par>
                                <p:cTn id="20" presetID="53" presetClass="entr" presetSubtype="16" fill="hold" grpId="0" nodeType="afterEffect">
                                  <p:stCondLst>
                                    <p:cond delay="0"/>
                                  </p:stCondLst>
                                  <p:childTnLst>
                                    <p:set>
                                      <p:cBhvr>
                                        <p:cTn id="21" dur="1" fill="hold">
                                          <p:stCondLst>
                                            <p:cond delay="0"/>
                                          </p:stCondLst>
                                        </p:cTn>
                                        <p:tgtEl>
                                          <p:spTgt spid="75"/>
                                        </p:tgtEl>
                                        <p:attrNameLst>
                                          <p:attrName>style.visibility</p:attrName>
                                        </p:attrNameLst>
                                      </p:cBhvr>
                                      <p:to>
                                        <p:strVal val="visible"/>
                                      </p:to>
                                    </p:set>
                                    <p:anim calcmode="lin" valueType="num">
                                      <p:cBhvr>
                                        <p:cTn id="22" dur="750" fill="hold"/>
                                        <p:tgtEl>
                                          <p:spTgt spid="75"/>
                                        </p:tgtEl>
                                        <p:attrNameLst>
                                          <p:attrName>ppt_w</p:attrName>
                                        </p:attrNameLst>
                                      </p:cBhvr>
                                      <p:tavLst>
                                        <p:tav tm="0">
                                          <p:val>
                                            <p:fltVal val="0"/>
                                          </p:val>
                                        </p:tav>
                                        <p:tav tm="100000">
                                          <p:val>
                                            <p:strVal val="#ppt_w"/>
                                          </p:val>
                                        </p:tav>
                                      </p:tavLst>
                                    </p:anim>
                                    <p:anim calcmode="lin" valueType="num">
                                      <p:cBhvr>
                                        <p:cTn id="23" dur="750" fill="hold"/>
                                        <p:tgtEl>
                                          <p:spTgt spid="75"/>
                                        </p:tgtEl>
                                        <p:attrNameLst>
                                          <p:attrName>ppt_h</p:attrName>
                                        </p:attrNameLst>
                                      </p:cBhvr>
                                      <p:tavLst>
                                        <p:tav tm="0">
                                          <p:val>
                                            <p:fltVal val="0"/>
                                          </p:val>
                                        </p:tav>
                                        <p:tav tm="100000">
                                          <p:val>
                                            <p:strVal val="#ppt_h"/>
                                          </p:val>
                                        </p:tav>
                                      </p:tavLst>
                                    </p:anim>
                                    <p:animEffect transition="in" filter="fade">
                                      <p:cBhvr>
                                        <p:cTn id="24" dur="7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build="p" animBg="1"/>
      <p:bldP spid="7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p:nvPr/>
        </p:nvSpPr>
        <p:spPr>
          <a:xfrm>
            <a:off x="2235200" y="698500"/>
            <a:ext cx="8458200" cy="1270000"/>
          </a:xfrm>
          <a:prstGeom prst="rect">
            <a:avLst/>
          </a:prstGeom>
          <a:solidFill/>
          <a:ln w="12700">
            <a:miter lim="400000"/>
          </a:ln>
        </p:spPr>
        <p:txBody>
          <a:bodyPr lIns="0" tIns="0" rIns="0" bIns="0" anchor="ctr"/>
          <a:lstStyle/>
          <a:p>
            <a:pPr lvl="0">
              <a:defRPr>
                <a:latin typeface="Gill Sans Light"/>
                <a:ea typeface="Gill Sans Light"/>
                <a:cs typeface="Gill Sans Light"/>
                <a:sym typeface="Gill Sans Light"/>
              </a:defRPr>
            </a:pPr>
            <a:endParaRPr/>
          </a:p>
        </p:txBody>
      </p:sp>
      <p:sp>
        <p:nvSpPr>
          <p:cNvPr id="78" name="Shape 78"/>
          <p:cNvSpPr/>
          <p:nvPr/>
        </p:nvSpPr>
        <p:spPr>
          <a:xfrm>
            <a:off x="736600" y="4318000"/>
            <a:ext cx="11531600" cy="11176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500">
                <a:solidFill>
                  <a:srgbClr val="000000"/>
                </a:solidFill>
                <a:latin typeface="Arial Rounded MT Bold"/>
                <a:ea typeface="Arial Rounded MT Bold"/>
                <a:cs typeface="Arial Rounded MT Bold"/>
                <a:sym typeface="Arial Rounded MT Bold"/>
              </a:defRPr>
            </a:lvl1pPr>
          </a:lstStyle>
          <a:p>
            <a:pPr lvl="0">
              <a:defRPr sz="1800"/>
            </a:pPr>
            <a:r>
              <a:rPr sz="3500"/>
              <a:t>This approach emphasizes internal conflicts, mostly unconscious, causing anxiety.</a:t>
            </a:r>
          </a:p>
        </p:txBody>
      </p:sp>
      <p:sp>
        <p:nvSpPr>
          <p:cNvPr id="79" name="Shape 79"/>
          <p:cNvSpPr>
            <a:spLocks noGrp="1"/>
          </p:cNvSpPr>
          <p:nvPr>
            <p:ph type="title"/>
          </p:nvPr>
        </p:nvSpPr>
        <p:spPr>
          <a:xfrm>
            <a:off x="241300" y="673100"/>
            <a:ext cx="12293600" cy="1168400"/>
          </a:xfrm>
          <a:prstGeom prst="rect">
            <a:avLst/>
          </a:prstGeom>
        </p:spPr>
        <p:txBody>
          <a:bodyPr/>
          <a:lstStyle>
            <a:lvl1pPr>
              <a:defRPr>
                <a:solidFill>
                  <a:srgbClr val="FFFFFF"/>
                </a:solidFill>
              </a:defRPr>
            </a:lvl1pPr>
          </a:lstStyle>
          <a:p>
            <a:pPr lvl="0">
              <a:defRPr sz="1800" cap="none">
                <a:solidFill>
                  <a:srgbClr val="000000"/>
                </a:solidFill>
              </a:defRPr>
            </a:pPr>
            <a:r>
              <a:rPr sz="7200" cap="all" dirty="0">
                <a:solidFill>
                  <a:srgbClr val="FFFFFF"/>
                </a:solidFill>
              </a:rPr>
              <a:t>It’s Time to Play</a:t>
            </a:r>
          </a:p>
        </p:txBody>
      </p:sp>
      <p:sp>
        <p:nvSpPr>
          <p:cNvPr id="80" name="Shape 80"/>
          <p:cNvSpPr>
            <a:spLocks noGrp="1"/>
          </p:cNvSpPr>
          <p:nvPr>
            <p:ph type="body" idx="1"/>
          </p:nvPr>
        </p:nvSpPr>
        <p:spPr>
          <a:xfrm>
            <a:off x="266700" y="1917700"/>
            <a:ext cx="12293600" cy="1295400"/>
          </a:xfrm>
          <a:prstGeom prst="rect">
            <a:avLst/>
          </a:prstGeom>
        </p:spPr>
        <p:txBody>
          <a:bodyPr/>
          <a:lstStyle>
            <a:lvl1pPr>
              <a:defRPr sz="5800"/>
            </a:lvl1pPr>
          </a:lstStyle>
          <a:p>
            <a:pPr lvl="0">
              <a:defRPr sz="1800">
                <a:solidFill>
                  <a:srgbClr val="000000"/>
                </a:solidFill>
              </a:defRPr>
            </a:pPr>
            <a:r>
              <a:rPr sz="5800" dirty="0">
                <a:solidFill>
                  <a:srgbClr val="535353"/>
                </a:solidFill>
              </a:rPr>
              <a:t>Name that Psychological Approach!</a:t>
            </a:r>
          </a:p>
        </p:txBody>
      </p:sp>
      <p:sp>
        <p:nvSpPr>
          <p:cNvPr id="81" name="Shape 81"/>
          <p:cNvSpPr/>
          <p:nvPr/>
        </p:nvSpPr>
        <p:spPr>
          <a:xfrm>
            <a:off x="622300" y="5975350"/>
            <a:ext cx="11531600" cy="1155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marL="285750" indent="-285750">
              <a:lnSpc>
                <a:spcPts val="10200"/>
              </a:lnSpc>
              <a:tabLst>
                <a:tab pos="6819900" algn="r"/>
              </a:tabLst>
              <a:defRPr sz="7200">
                <a:solidFill>
                  <a:srgbClr val="000000"/>
                </a:solidFill>
                <a:latin typeface="Arial Rounded MT Bold"/>
                <a:ea typeface="Arial Rounded MT Bold"/>
                <a:cs typeface="Arial Rounded MT Bold"/>
                <a:sym typeface="Arial Rounded MT Bold"/>
              </a:defRPr>
            </a:lvl1pPr>
          </a:lstStyle>
          <a:p>
            <a:pPr lvl="0">
              <a:defRPr sz="1800"/>
            </a:pPr>
            <a:r>
              <a:rPr sz="7200"/>
              <a:t>Psychoanalytic Approach</a:t>
            </a:r>
          </a:p>
        </p:txBody>
      </p:sp>
      <p:pic>
        <p:nvPicPr>
          <p:cNvPr id="8" name="Picture 7" descr="Big Ideas 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9800" y="9544732"/>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Effect transition="in" filter="fade">
                                      <p:cBhvr>
                                        <p:cTn id="9" dur="500"/>
                                        <p:tgtEl>
                                          <p:spTgt spid="7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2" nodeType="clickEffect">
                                  <p:stCondLst>
                                    <p:cond delay="0"/>
                                  </p:stCondLst>
                                  <p:childTnLst>
                                    <p:set>
                                      <p:cBhvr>
                                        <p:cTn id="13" dur="1" fill="hold">
                                          <p:stCondLst>
                                            <p:cond delay="0"/>
                                          </p:stCondLst>
                                        </p:cTn>
                                        <p:tgtEl>
                                          <p:spTgt spid="81"/>
                                        </p:tgtEl>
                                        <p:attrNameLst>
                                          <p:attrName>style.visibility</p:attrName>
                                        </p:attrNameLst>
                                      </p:cBhvr>
                                      <p:to>
                                        <p:strVal val="visible"/>
                                      </p:to>
                                    </p:set>
                                    <p:anim calcmode="lin" valueType="num">
                                      <p:cBhvr>
                                        <p:cTn id="14" dur="500" fill="hold"/>
                                        <p:tgtEl>
                                          <p:spTgt spid="81"/>
                                        </p:tgtEl>
                                        <p:attrNameLst>
                                          <p:attrName>ppt_w</p:attrName>
                                        </p:attrNameLst>
                                      </p:cBhvr>
                                      <p:tavLst>
                                        <p:tav tm="0">
                                          <p:val>
                                            <p:fltVal val="0"/>
                                          </p:val>
                                        </p:tav>
                                        <p:tav tm="100000">
                                          <p:val>
                                            <p:strVal val="#ppt_w"/>
                                          </p:val>
                                        </p:tav>
                                      </p:tavLst>
                                    </p:anim>
                                    <p:anim calcmode="lin" valueType="num">
                                      <p:cBhvr>
                                        <p:cTn id="15" dur="500" fill="hold"/>
                                        <p:tgtEl>
                                          <p:spTgt spid="81"/>
                                        </p:tgtEl>
                                        <p:attrNameLst>
                                          <p:attrName>ppt_h</p:attrName>
                                        </p:attrNameLst>
                                      </p:cBhvr>
                                      <p:tavLst>
                                        <p:tav tm="0">
                                          <p:val>
                                            <p:fltVal val="0"/>
                                          </p:val>
                                        </p:tav>
                                        <p:tav tm="100000">
                                          <p:val>
                                            <p:strVal val="#ppt_h"/>
                                          </p:val>
                                        </p:tav>
                                      </p:tavLst>
                                    </p:anim>
                                    <p:animEffect transition="in" filter="fade">
                                      <p:cBhvr>
                                        <p:cTn id="1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1" animBg="1" advAuto="0"/>
      <p:bldP spid="81"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p:nvPr/>
        </p:nvSpPr>
        <p:spPr>
          <a:xfrm>
            <a:off x="2235200" y="698500"/>
            <a:ext cx="8305800" cy="1270000"/>
          </a:xfrm>
          <a:prstGeom prst="rect">
            <a:avLst/>
          </a:prstGeom>
          <a:solidFill/>
          <a:ln w="12700">
            <a:miter lim="400000"/>
          </a:ln>
        </p:spPr>
        <p:txBody>
          <a:bodyPr lIns="0" tIns="0" rIns="0" bIns="0" anchor="ctr"/>
          <a:lstStyle/>
          <a:p>
            <a:pPr lvl="0">
              <a:defRPr>
                <a:latin typeface="Gill Sans Light"/>
                <a:ea typeface="Gill Sans Light"/>
                <a:cs typeface="Gill Sans Light"/>
                <a:sym typeface="Gill Sans Light"/>
              </a:defRPr>
            </a:pPr>
            <a:endParaRPr/>
          </a:p>
        </p:txBody>
      </p:sp>
      <p:sp>
        <p:nvSpPr>
          <p:cNvPr id="84" name="Shape 84"/>
          <p:cNvSpPr/>
          <p:nvPr/>
        </p:nvSpPr>
        <p:spPr>
          <a:xfrm>
            <a:off x="1092200" y="4318000"/>
            <a:ext cx="11531600" cy="11176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500">
                <a:solidFill>
                  <a:srgbClr val="000000"/>
                </a:solidFill>
                <a:latin typeface="Arial Rounded MT Bold"/>
                <a:ea typeface="Arial Rounded MT Bold"/>
                <a:cs typeface="Arial Rounded MT Bold"/>
                <a:sym typeface="Arial Rounded MT Bold"/>
              </a:defRPr>
            </a:lvl1pPr>
          </a:lstStyle>
          <a:p>
            <a:pPr lvl="0">
              <a:defRPr sz="1800"/>
            </a:pPr>
            <a:r>
              <a:rPr sz="3500" dirty="0"/>
              <a:t>Emphasizes individual potential for growth &amp; stress individual choice &amp; free will.</a:t>
            </a:r>
          </a:p>
        </p:txBody>
      </p:sp>
      <p:sp>
        <p:nvSpPr>
          <p:cNvPr id="85" name="Shape 85"/>
          <p:cNvSpPr>
            <a:spLocks noGrp="1"/>
          </p:cNvSpPr>
          <p:nvPr>
            <p:ph type="title"/>
          </p:nvPr>
        </p:nvSpPr>
        <p:spPr>
          <a:xfrm>
            <a:off x="241300" y="673100"/>
            <a:ext cx="12293600" cy="1168400"/>
          </a:xfrm>
          <a:prstGeom prst="rect">
            <a:avLst/>
          </a:prstGeom>
        </p:spPr>
        <p:txBody>
          <a:bodyPr/>
          <a:lstStyle>
            <a:lvl1pPr>
              <a:defRPr>
                <a:solidFill>
                  <a:srgbClr val="FFFFFF"/>
                </a:solidFill>
              </a:defRPr>
            </a:lvl1pPr>
          </a:lstStyle>
          <a:p>
            <a:pPr lvl="0">
              <a:defRPr sz="1800" cap="none">
                <a:solidFill>
                  <a:srgbClr val="000000"/>
                </a:solidFill>
              </a:defRPr>
            </a:pPr>
            <a:r>
              <a:rPr sz="7200" cap="all">
                <a:solidFill>
                  <a:srgbClr val="FFFFFF"/>
                </a:solidFill>
              </a:rPr>
              <a:t>It’s Time to Play</a:t>
            </a:r>
          </a:p>
        </p:txBody>
      </p:sp>
      <p:sp>
        <p:nvSpPr>
          <p:cNvPr id="86" name="Shape 86"/>
          <p:cNvSpPr>
            <a:spLocks noGrp="1"/>
          </p:cNvSpPr>
          <p:nvPr>
            <p:ph type="body" idx="1"/>
          </p:nvPr>
        </p:nvSpPr>
        <p:spPr>
          <a:xfrm>
            <a:off x="266700" y="1917700"/>
            <a:ext cx="12293600" cy="1295400"/>
          </a:xfrm>
          <a:prstGeom prst="rect">
            <a:avLst/>
          </a:prstGeom>
        </p:spPr>
        <p:txBody>
          <a:bodyPr/>
          <a:lstStyle>
            <a:lvl1pPr>
              <a:defRPr sz="5800"/>
            </a:lvl1pPr>
          </a:lstStyle>
          <a:p>
            <a:pPr lvl="0">
              <a:defRPr sz="1800">
                <a:solidFill>
                  <a:srgbClr val="000000"/>
                </a:solidFill>
              </a:defRPr>
            </a:pPr>
            <a:r>
              <a:rPr sz="5800">
                <a:solidFill>
                  <a:srgbClr val="535353"/>
                </a:solidFill>
              </a:rPr>
              <a:t>Name that Psychological Approach!</a:t>
            </a:r>
          </a:p>
        </p:txBody>
      </p:sp>
      <p:sp>
        <p:nvSpPr>
          <p:cNvPr id="87" name="Shape 87"/>
          <p:cNvSpPr/>
          <p:nvPr/>
        </p:nvSpPr>
        <p:spPr>
          <a:xfrm>
            <a:off x="736600" y="6699250"/>
            <a:ext cx="11531600" cy="1155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marL="285750" indent="-285750">
              <a:lnSpc>
                <a:spcPts val="10200"/>
              </a:lnSpc>
              <a:tabLst>
                <a:tab pos="6819900" algn="r"/>
              </a:tabLst>
              <a:defRPr sz="7200">
                <a:solidFill>
                  <a:srgbClr val="000000"/>
                </a:solidFill>
                <a:latin typeface="Arial Rounded MT Bold"/>
                <a:ea typeface="Arial Rounded MT Bold"/>
                <a:cs typeface="Arial Rounded MT Bold"/>
                <a:sym typeface="Arial Rounded MT Bold"/>
              </a:defRPr>
            </a:lvl1pPr>
          </a:lstStyle>
          <a:p>
            <a:pPr lvl="0">
              <a:defRPr sz="1800"/>
            </a:pPr>
            <a:r>
              <a:rPr sz="7200"/>
              <a:t>Humanistic Approach</a:t>
            </a:r>
          </a:p>
        </p:txBody>
      </p:sp>
      <p:pic>
        <p:nvPicPr>
          <p:cNvPr id="8" name="Picture 7" descr="Big Ideas 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9800" y="9544732"/>
            <a:ext cx="555803" cy="168775"/>
          </a:xfrm>
          <a:prstGeom prst="rect">
            <a:avLst/>
          </a:prstGeom>
          <a:effectLst>
            <a:outerShdw blurRad="50800" dir="2700000" algn="tl"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500" fill="hold"/>
                                        <p:tgtEl>
                                          <p:spTgt spid="84"/>
                                        </p:tgtEl>
                                        <p:attrNameLst>
                                          <p:attrName>ppt_w</p:attrName>
                                        </p:attrNameLst>
                                      </p:cBhvr>
                                      <p:tavLst>
                                        <p:tav tm="0">
                                          <p:val>
                                            <p:fltVal val="0"/>
                                          </p:val>
                                        </p:tav>
                                        <p:tav tm="100000">
                                          <p:val>
                                            <p:strVal val="#ppt_w"/>
                                          </p:val>
                                        </p:tav>
                                      </p:tavLst>
                                    </p:anim>
                                    <p:anim calcmode="lin" valueType="num">
                                      <p:cBhvr>
                                        <p:cTn id="8" dur="500" fill="hold"/>
                                        <p:tgtEl>
                                          <p:spTgt spid="84"/>
                                        </p:tgtEl>
                                        <p:attrNameLst>
                                          <p:attrName>ppt_h</p:attrName>
                                        </p:attrNameLst>
                                      </p:cBhvr>
                                      <p:tavLst>
                                        <p:tav tm="0">
                                          <p:val>
                                            <p:fltVal val="0"/>
                                          </p:val>
                                        </p:tav>
                                        <p:tav tm="100000">
                                          <p:val>
                                            <p:strVal val="#ppt_h"/>
                                          </p:val>
                                        </p:tav>
                                      </p:tavLst>
                                    </p:anim>
                                    <p:animEffect transition="in" filter="fade">
                                      <p:cBhvr>
                                        <p:cTn id="9" dur="500"/>
                                        <p:tgtEl>
                                          <p:spTgt spid="8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2" nodeType="clickEffect">
                                  <p:stCondLst>
                                    <p:cond delay="0"/>
                                  </p:stCondLst>
                                  <p:childTnLst>
                                    <p:set>
                                      <p:cBhvr>
                                        <p:cTn id="13" dur="1" fill="hold">
                                          <p:stCondLst>
                                            <p:cond delay="0"/>
                                          </p:stCondLst>
                                        </p:cTn>
                                        <p:tgtEl>
                                          <p:spTgt spid="87"/>
                                        </p:tgtEl>
                                        <p:attrNameLst>
                                          <p:attrName>style.visibility</p:attrName>
                                        </p:attrNameLst>
                                      </p:cBhvr>
                                      <p:to>
                                        <p:strVal val="visible"/>
                                      </p:to>
                                    </p:set>
                                    <p:anim calcmode="lin" valueType="num">
                                      <p:cBhvr>
                                        <p:cTn id="14" dur="500" fill="hold"/>
                                        <p:tgtEl>
                                          <p:spTgt spid="87"/>
                                        </p:tgtEl>
                                        <p:attrNameLst>
                                          <p:attrName>ppt_w</p:attrName>
                                        </p:attrNameLst>
                                      </p:cBhvr>
                                      <p:tavLst>
                                        <p:tav tm="0">
                                          <p:val>
                                            <p:fltVal val="0"/>
                                          </p:val>
                                        </p:tav>
                                        <p:tav tm="100000">
                                          <p:val>
                                            <p:strVal val="#ppt_w"/>
                                          </p:val>
                                        </p:tav>
                                      </p:tavLst>
                                    </p:anim>
                                    <p:anim calcmode="lin" valueType="num">
                                      <p:cBhvr>
                                        <p:cTn id="15" dur="500" fill="hold"/>
                                        <p:tgtEl>
                                          <p:spTgt spid="87"/>
                                        </p:tgtEl>
                                        <p:attrNameLst>
                                          <p:attrName>ppt_h</p:attrName>
                                        </p:attrNameLst>
                                      </p:cBhvr>
                                      <p:tavLst>
                                        <p:tav tm="0">
                                          <p:val>
                                            <p:fltVal val="0"/>
                                          </p:val>
                                        </p:tav>
                                        <p:tav tm="100000">
                                          <p:val>
                                            <p:strVal val="#ppt_h"/>
                                          </p:val>
                                        </p:tav>
                                      </p:tavLst>
                                    </p:anim>
                                    <p:animEffect transition="in" filter="fade">
                                      <p:cBhvr>
                                        <p:cTn id="1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1" animBg="1" advAuto="0"/>
      <p:bldP spid="87" grpId="2"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8EDA246F5EDF44990EF1F823EE566B" ma:contentTypeVersion="15" ma:contentTypeDescription="Create a new document." ma:contentTypeScope="" ma:versionID="9bc901b0467eeb9fa259355aacbb441a">
  <xsd:schema xmlns:xsd="http://www.w3.org/2001/XMLSchema" xmlns:xs="http://www.w3.org/2001/XMLSchema" xmlns:p="http://schemas.microsoft.com/office/2006/metadata/properties" xmlns:ns2="9ac3b3d7-8084-44b7-8d3c-511df799526c" xmlns:ns3="60d5b9fb-5920-4ce4-b420-2ac6c6a90c67" targetNamespace="http://schemas.microsoft.com/office/2006/metadata/properties" ma:root="true" ma:fieldsID="09694ff1d8bf45277770c650ddad4c20" ns2:_="" ns3:_="">
    <xsd:import namespace="9ac3b3d7-8084-44b7-8d3c-511df799526c"/>
    <xsd:import namespace="60d5b9fb-5920-4ce4-b420-2ac6c6a90c6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c3b3d7-8084-44b7-8d3c-511df79952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DateTaken" ma:index="19"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0d5b9fb-5920-4ce4-b420-2ac6c6a90c6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19353c5-8b60-40e2-b9a7-2c12cde6c7fc}" ma:internalName="TaxCatchAll" ma:showField="CatchAllData" ma:web="60d5b9fb-5920-4ce4-b420-2ac6c6a90c6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98CA96-459F-4BE3-AFEA-3DD4E351BB18}"/>
</file>

<file path=customXml/itemProps2.xml><?xml version="1.0" encoding="utf-8"?>
<ds:datastoreItem xmlns:ds="http://schemas.openxmlformats.org/officeDocument/2006/customXml" ds:itemID="{45FE2A70-5EEA-48CC-920E-4B4150DC2855}"/>
</file>

<file path=docProps/app.xml><?xml version="1.0" encoding="utf-8"?>
<Properties xmlns="http://schemas.openxmlformats.org/officeDocument/2006/extended-properties" xmlns:vt="http://schemas.openxmlformats.org/officeDocument/2006/docPropsVTypes">
  <TotalTime>44</TotalTime>
  <Words>1197</Words>
  <Application>Microsoft Macintosh PowerPoint</Application>
  <PresentationFormat>Custom</PresentationFormat>
  <Paragraphs>98</Paragraphs>
  <Slides>14</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Rounded MT Bold</vt:lpstr>
      <vt:lpstr>Gill Sans Light</vt:lpstr>
      <vt:lpstr>Helvetica</vt:lpstr>
      <vt:lpstr>Helvetica Light</vt:lpstr>
      <vt:lpstr>Helvetica Neue</vt:lpstr>
      <vt:lpstr>Helvetica Neue Light</vt:lpstr>
      <vt:lpstr>Black</vt:lpstr>
      <vt:lpstr>What is the first book of modern psychology called and when was it first published?</vt:lpstr>
      <vt:lpstr>PowerPoint Presentation</vt:lpstr>
      <vt:lpstr>PowerPoint Presentation</vt:lpstr>
      <vt:lpstr>PowerPoint Presentation</vt:lpstr>
      <vt:lpstr>PowerPoint Presentation</vt:lpstr>
      <vt:lpstr>PowerPoint Presentation</vt:lpstr>
      <vt:lpstr>It’s Time to Play</vt:lpstr>
      <vt:lpstr>It’s Time to Play</vt:lpstr>
      <vt:lpstr>It’s Time to Play</vt:lpstr>
      <vt:lpstr>It’s Time to Play</vt:lpstr>
      <vt:lpstr>It’s Time to Play</vt:lpstr>
      <vt:lpstr>It’s Time to Play</vt:lpstr>
      <vt:lpstr>It’s Time to Play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Beattie, William R</cp:lastModifiedBy>
  <cp:revision>29</cp:revision>
  <dcterms:modified xsi:type="dcterms:W3CDTF">2021-02-03T07:07:44Z</dcterms:modified>
</cp:coreProperties>
</file>